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352" r:id="rId3"/>
    <p:sldId id="353" r:id="rId4"/>
    <p:sldId id="354" r:id="rId5"/>
    <p:sldId id="364" r:id="rId6"/>
    <p:sldId id="338" r:id="rId7"/>
    <p:sldId id="360" r:id="rId8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EFD"/>
    <a:srgbClr val="FF7C80"/>
    <a:srgbClr val="007AFF"/>
    <a:srgbClr val="005D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728478-9852-44DC-AC95-460E56B6322D}" type="doc">
      <dgm:prSet loTypeId="urn:microsoft.com/office/officeart/2005/8/layout/chevron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7FF41664-C4AD-4F77-A45A-87E5E1B1D213}">
      <dgm:prSet phldrT="[Текст]" custT="1"/>
      <dgm:spPr>
        <a:xfrm rot="5400000">
          <a:off x="-224343" y="228334"/>
          <a:ext cx="1495622" cy="1046935"/>
        </a:xfrm>
        <a:prstGeom prst="chevron">
          <a:avLst/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ru-RU" sz="4400" b="1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!</a:t>
          </a:r>
          <a:endParaRPr lang="ru-RU" sz="440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1ECBACA4-CE80-4A4B-9E43-3556FF3153FA}" type="parTrans" cxnId="{8B07166D-DB52-4ECD-9AB9-D8D6C57FFA19}">
      <dgm:prSet/>
      <dgm:spPr/>
      <dgm:t>
        <a:bodyPr/>
        <a:lstStyle/>
        <a:p>
          <a:endParaRPr lang="ru-RU"/>
        </a:p>
      </dgm:t>
    </dgm:pt>
    <dgm:pt modelId="{C7B91490-47E9-488F-B774-E89590EB9761}" type="sibTrans" cxnId="{8B07166D-DB52-4ECD-9AB9-D8D6C57FFA19}">
      <dgm:prSet/>
      <dgm:spPr/>
      <dgm:t>
        <a:bodyPr/>
        <a:lstStyle/>
        <a:p>
          <a:endParaRPr lang="ru-RU"/>
        </a:p>
      </dgm:t>
    </dgm:pt>
    <dgm:pt modelId="{4D500CF8-8ED2-4A58-BA0B-33F2374854E5}">
      <dgm:prSet phldrT="[Текст]"/>
      <dgm:spPr>
        <a:xfrm rot="5400000">
          <a:off x="4261604" y="-3210677"/>
          <a:ext cx="972665" cy="7402003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ru-RU" b="0" dirty="0" smtClean="0">
              <a:solidFill>
                <a:srgbClr val="0070C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Системная работа с обучающими с низкими результатами успеваемости.</a:t>
          </a:r>
          <a:endParaRPr lang="ru-RU" dirty="0">
            <a:solidFill>
              <a:srgbClr val="0070C0"/>
            </a:solidFill>
            <a:latin typeface="Calibri"/>
            <a:ea typeface="+mn-ea"/>
            <a:cs typeface="+mn-cs"/>
          </a:endParaRPr>
        </a:p>
      </dgm:t>
    </dgm:pt>
    <dgm:pt modelId="{24CDCFDD-06B8-4170-9451-BAEB1FE5C576}" type="parTrans" cxnId="{92CBC5A8-A404-4FF2-A89E-E916035E7DE7}">
      <dgm:prSet/>
      <dgm:spPr/>
      <dgm:t>
        <a:bodyPr/>
        <a:lstStyle/>
        <a:p>
          <a:endParaRPr lang="ru-RU"/>
        </a:p>
      </dgm:t>
    </dgm:pt>
    <dgm:pt modelId="{521F6920-54E7-4D7F-A6CD-3C9441126EC2}" type="sibTrans" cxnId="{92CBC5A8-A404-4FF2-A89E-E916035E7DE7}">
      <dgm:prSet/>
      <dgm:spPr/>
      <dgm:t>
        <a:bodyPr/>
        <a:lstStyle/>
        <a:p>
          <a:endParaRPr lang="ru-RU"/>
        </a:p>
      </dgm:t>
    </dgm:pt>
    <dgm:pt modelId="{6F9C814D-5C97-4ABE-BF61-3F57C3A9AA3A}">
      <dgm:prSet phldrT="[Текст]" custT="1"/>
      <dgm:spPr>
        <a:xfrm rot="5400000">
          <a:off x="-224343" y="1528760"/>
          <a:ext cx="1495622" cy="1046935"/>
        </a:xfrm>
        <a:prstGeom prst="chevron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ru-RU" sz="4000" b="1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!</a:t>
          </a:r>
          <a:endParaRPr lang="ru-RU" sz="40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8A8FEE9B-DF62-4801-907E-B7E08AE6B04B}" type="parTrans" cxnId="{B9BAC4B3-118E-4A93-80D7-1AF0247D5373}">
      <dgm:prSet/>
      <dgm:spPr/>
      <dgm:t>
        <a:bodyPr/>
        <a:lstStyle/>
        <a:p>
          <a:endParaRPr lang="ru-RU"/>
        </a:p>
      </dgm:t>
    </dgm:pt>
    <dgm:pt modelId="{71AB1318-61D6-4D60-9733-D0557B78EC5A}" type="sibTrans" cxnId="{B9BAC4B3-118E-4A93-80D7-1AF0247D5373}">
      <dgm:prSet/>
      <dgm:spPr/>
      <dgm:t>
        <a:bodyPr/>
        <a:lstStyle/>
        <a:p>
          <a:endParaRPr lang="ru-RU"/>
        </a:p>
      </dgm:t>
    </dgm:pt>
    <dgm:pt modelId="{8E1AA8D9-CA98-4F44-8CB2-7703AF31148C}">
      <dgm:prSet phldrT="[Текст]"/>
      <dgm:spPr>
        <a:xfrm rot="5400000">
          <a:off x="4261860" y="-1910507"/>
          <a:ext cx="972154" cy="7402003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ru-RU" dirty="0" smtClean="0">
              <a:solidFill>
                <a:srgbClr val="0070C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Содержательный анализ результатов МЦКО в соответствии с формами. </a:t>
          </a:r>
          <a:endParaRPr lang="ru-RU" dirty="0">
            <a:solidFill>
              <a:srgbClr val="0070C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A962E46B-6914-463A-BEE8-7CFD122AF9C1}" type="parTrans" cxnId="{C0C8E33A-88D2-45F3-9FD8-B1D6D53F3ABB}">
      <dgm:prSet/>
      <dgm:spPr/>
      <dgm:t>
        <a:bodyPr/>
        <a:lstStyle/>
        <a:p>
          <a:endParaRPr lang="ru-RU"/>
        </a:p>
      </dgm:t>
    </dgm:pt>
    <dgm:pt modelId="{F3121548-4D6C-4266-91CC-4B8BF87A9E3B}" type="sibTrans" cxnId="{C0C8E33A-88D2-45F3-9FD8-B1D6D53F3ABB}">
      <dgm:prSet/>
      <dgm:spPr/>
      <dgm:t>
        <a:bodyPr/>
        <a:lstStyle/>
        <a:p>
          <a:endParaRPr lang="ru-RU"/>
        </a:p>
      </dgm:t>
    </dgm:pt>
    <dgm:pt modelId="{CED88F78-0A42-4BC1-8FCE-E752627EC7DC}">
      <dgm:prSet phldrT="[Текст]" custT="1"/>
      <dgm:spPr>
        <a:xfrm rot="5400000">
          <a:off x="-224343" y="2829186"/>
          <a:ext cx="1495622" cy="1046935"/>
        </a:xfrm>
        <a:prstGeom prst="chevron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ru-RU" sz="4000" b="1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!</a:t>
          </a:r>
          <a:endParaRPr lang="ru-RU" sz="40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DDEAEF5D-3E39-4D79-B26E-3323BFB8190F}" type="parTrans" cxnId="{F5223213-9869-43D8-9A29-E806385F64AD}">
      <dgm:prSet/>
      <dgm:spPr/>
      <dgm:t>
        <a:bodyPr/>
        <a:lstStyle/>
        <a:p>
          <a:endParaRPr lang="ru-RU"/>
        </a:p>
      </dgm:t>
    </dgm:pt>
    <dgm:pt modelId="{B20E82B8-4995-40F2-87D3-AD20D0B4573F}" type="sibTrans" cxnId="{F5223213-9869-43D8-9A29-E806385F64AD}">
      <dgm:prSet/>
      <dgm:spPr/>
      <dgm:t>
        <a:bodyPr/>
        <a:lstStyle/>
        <a:p>
          <a:endParaRPr lang="ru-RU"/>
        </a:p>
      </dgm:t>
    </dgm:pt>
    <dgm:pt modelId="{649159AE-85A2-4240-9DB5-A07B71B9706D}">
      <dgm:prSet phldrT="[Текст]"/>
      <dgm:spPr>
        <a:xfrm rot="5400000">
          <a:off x="4261860" y="-610081"/>
          <a:ext cx="972154" cy="7402003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ru-RU" b="0" dirty="0" smtClean="0">
              <a:solidFill>
                <a:srgbClr val="0070C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Объективность выставления оценок. Критично: разница в 2 и более балла.</a:t>
          </a:r>
          <a:endParaRPr lang="ru-RU" b="0" dirty="0">
            <a:solidFill>
              <a:srgbClr val="0070C0"/>
            </a:solidFill>
            <a:latin typeface="Calibri"/>
            <a:ea typeface="+mn-ea"/>
            <a:cs typeface="+mn-cs"/>
          </a:endParaRPr>
        </a:p>
      </dgm:t>
    </dgm:pt>
    <dgm:pt modelId="{DB789DBE-E419-4279-8DC9-4376AC1D7B0E}" type="parTrans" cxnId="{6922B724-D1CC-427A-9094-C6389DAE4F08}">
      <dgm:prSet/>
      <dgm:spPr/>
      <dgm:t>
        <a:bodyPr/>
        <a:lstStyle/>
        <a:p>
          <a:endParaRPr lang="ru-RU"/>
        </a:p>
      </dgm:t>
    </dgm:pt>
    <dgm:pt modelId="{478261DD-BB5B-4FC7-962C-76FF475C0007}" type="sibTrans" cxnId="{6922B724-D1CC-427A-9094-C6389DAE4F08}">
      <dgm:prSet/>
      <dgm:spPr/>
      <dgm:t>
        <a:bodyPr/>
        <a:lstStyle/>
        <a:p>
          <a:endParaRPr lang="ru-RU"/>
        </a:p>
      </dgm:t>
    </dgm:pt>
    <dgm:pt modelId="{2AA81CAE-F8A6-4415-BD4D-5EA51F4F0F47}" type="pres">
      <dgm:prSet presAssocID="{7F728478-9852-44DC-AC95-460E56B6322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6D6FD13-C8B5-40A8-B39B-F8D2CD7F122F}" type="pres">
      <dgm:prSet presAssocID="{7FF41664-C4AD-4F77-A45A-87E5E1B1D213}" presName="composite" presStyleCnt="0"/>
      <dgm:spPr/>
    </dgm:pt>
    <dgm:pt modelId="{B26E8FF2-BCAD-4333-8B3C-224B728C0DAC}" type="pres">
      <dgm:prSet presAssocID="{7FF41664-C4AD-4F77-A45A-87E5E1B1D21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7A515C-EAC7-40CF-ACC1-FCFD56A28061}" type="pres">
      <dgm:prSet presAssocID="{7FF41664-C4AD-4F77-A45A-87E5E1B1D21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4C1F83-5229-4787-BD7A-EAABE5922437}" type="pres">
      <dgm:prSet presAssocID="{C7B91490-47E9-488F-B774-E89590EB9761}" presName="sp" presStyleCnt="0"/>
      <dgm:spPr/>
    </dgm:pt>
    <dgm:pt modelId="{9FA9BAA1-1896-41E7-BF3C-9DE08AB2B1B3}" type="pres">
      <dgm:prSet presAssocID="{6F9C814D-5C97-4ABE-BF61-3F57C3A9AA3A}" presName="composite" presStyleCnt="0"/>
      <dgm:spPr/>
    </dgm:pt>
    <dgm:pt modelId="{4B288305-BAB4-4DE2-9FEB-E092B7F610EE}" type="pres">
      <dgm:prSet presAssocID="{6F9C814D-5C97-4ABE-BF61-3F57C3A9AA3A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013ECB-7FC9-45F4-BB71-CF86CAA10DD5}" type="pres">
      <dgm:prSet presAssocID="{6F9C814D-5C97-4ABE-BF61-3F57C3A9AA3A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7296F6-FD26-4C65-AFDE-8AB02FAC522A}" type="pres">
      <dgm:prSet presAssocID="{71AB1318-61D6-4D60-9733-D0557B78EC5A}" presName="sp" presStyleCnt="0"/>
      <dgm:spPr/>
    </dgm:pt>
    <dgm:pt modelId="{077A1D74-A2EB-456E-94E4-DCFB2E67B435}" type="pres">
      <dgm:prSet presAssocID="{CED88F78-0A42-4BC1-8FCE-E752627EC7DC}" presName="composite" presStyleCnt="0"/>
      <dgm:spPr/>
    </dgm:pt>
    <dgm:pt modelId="{19A58066-ED9A-43B7-B63A-4F9BA13A0E0E}" type="pres">
      <dgm:prSet presAssocID="{CED88F78-0A42-4BC1-8FCE-E752627EC7DC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612CE1-DA04-40D5-BDCD-514131C104A5}" type="pres">
      <dgm:prSet presAssocID="{CED88F78-0A42-4BC1-8FCE-E752627EC7DC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B31AF44-CC58-4BC7-A3C2-69881DCA0190}" type="presOf" srcId="{CED88F78-0A42-4BC1-8FCE-E752627EC7DC}" destId="{19A58066-ED9A-43B7-B63A-4F9BA13A0E0E}" srcOrd="0" destOrd="0" presId="urn:microsoft.com/office/officeart/2005/8/layout/chevron2"/>
    <dgm:cxn modelId="{F14D9180-B3DE-4BF8-9ED9-C03C0D178B17}" type="presOf" srcId="{7F728478-9852-44DC-AC95-460E56B6322D}" destId="{2AA81CAE-F8A6-4415-BD4D-5EA51F4F0F47}" srcOrd="0" destOrd="0" presId="urn:microsoft.com/office/officeart/2005/8/layout/chevron2"/>
    <dgm:cxn modelId="{A08C72C2-6E59-4C13-8F7B-57487A6D5823}" type="presOf" srcId="{7FF41664-C4AD-4F77-A45A-87E5E1B1D213}" destId="{B26E8FF2-BCAD-4333-8B3C-224B728C0DAC}" srcOrd="0" destOrd="0" presId="urn:microsoft.com/office/officeart/2005/8/layout/chevron2"/>
    <dgm:cxn modelId="{9D08755C-598A-4E7A-8991-B92D7C2246A8}" type="presOf" srcId="{649159AE-85A2-4240-9DB5-A07B71B9706D}" destId="{89612CE1-DA04-40D5-BDCD-514131C104A5}" srcOrd="0" destOrd="0" presId="urn:microsoft.com/office/officeart/2005/8/layout/chevron2"/>
    <dgm:cxn modelId="{F5223213-9869-43D8-9A29-E806385F64AD}" srcId="{7F728478-9852-44DC-AC95-460E56B6322D}" destId="{CED88F78-0A42-4BC1-8FCE-E752627EC7DC}" srcOrd="2" destOrd="0" parTransId="{DDEAEF5D-3E39-4D79-B26E-3323BFB8190F}" sibTransId="{B20E82B8-4995-40F2-87D3-AD20D0B4573F}"/>
    <dgm:cxn modelId="{B9BAC4B3-118E-4A93-80D7-1AF0247D5373}" srcId="{7F728478-9852-44DC-AC95-460E56B6322D}" destId="{6F9C814D-5C97-4ABE-BF61-3F57C3A9AA3A}" srcOrd="1" destOrd="0" parTransId="{8A8FEE9B-DF62-4801-907E-B7E08AE6B04B}" sibTransId="{71AB1318-61D6-4D60-9733-D0557B78EC5A}"/>
    <dgm:cxn modelId="{6922B724-D1CC-427A-9094-C6389DAE4F08}" srcId="{CED88F78-0A42-4BC1-8FCE-E752627EC7DC}" destId="{649159AE-85A2-4240-9DB5-A07B71B9706D}" srcOrd="0" destOrd="0" parTransId="{DB789DBE-E419-4279-8DC9-4376AC1D7B0E}" sibTransId="{478261DD-BB5B-4FC7-962C-76FF475C0007}"/>
    <dgm:cxn modelId="{9B0958CA-E5CD-4D01-887D-8F50D088DA4D}" type="presOf" srcId="{6F9C814D-5C97-4ABE-BF61-3F57C3A9AA3A}" destId="{4B288305-BAB4-4DE2-9FEB-E092B7F610EE}" srcOrd="0" destOrd="0" presId="urn:microsoft.com/office/officeart/2005/8/layout/chevron2"/>
    <dgm:cxn modelId="{92CBC5A8-A404-4FF2-A89E-E916035E7DE7}" srcId="{7FF41664-C4AD-4F77-A45A-87E5E1B1D213}" destId="{4D500CF8-8ED2-4A58-BA0B-33F2374854E5}" srcOrd="0" destOrd="0" parTransId="{24CDCFDD-06B8-4170-9451-BAEB1FE5C576}" sibTransId="{521F6920-54E7-4D7F-A6CD-3C9441126EC2}"/>
    <dgm:cxn modelId="{495A6811-FDDA-44F8-A965-B25741E1BBAE}" type="presOf" srcId="{8E1AA8D9-CA98-4F44-8CB2-7703AF31148C}" destId="{17013ECB-7FC9-45F4-BB71-CF86CAA10DD5}" srcOrd="0" destOrd="0" presId="urn:microsoft.com/office/officeart/2005/8/layout/chevron2"/>
    <dgm:cxn modelId="{C0C8E33A-88D2-45F3-9FD8-B1D6D53F3ABB}" srcId="{6F9C814D-5C97-4ABE-BF61-3F57C3A9AA3A}" destId="{8E1AA8D9-CA98-4F44-8CB2-7703AF31148C}" srcOrd="0" destOrd="0" parTransId="{A962E46B-6914-463A-BEE8-7CFD122AF9C1}" sibTransId="{F3121548-4D6C-4266-91CC-4B8BF87A9E3B}"/>
    <dgm:cxn modelId="{B6BCEF26-956A-4DBC-8FE9-4864BB053417}" type="presOf" srcId="{4D500CF8-8ED2-4A58-BA0B-33F2374854E5}" destId="{557A515C-EAC7-40CF-ACC1-FCFD56A28061}" srcOrd="0" destOrd="0" presId="urn:microsoft.com/office/officeart/2005/8/layout/chevron2"/>
    <dgm:cxn modelId="{8B07166D-DB52-4ECD-9AB9-D8D6C57FFA19}" srcId="{7F728478-9852-44DC-AC95-460E56B6322D}" destId="{7FF41664-C4AD-4F77-A45A-87E5E1B1D213}" srcOrd="0" destOrd="0" parTransId="{1ECBACA4-CE80-4A4B-9E43-3556FF3153FA}" sibTransId="{C7B91490-47E9-488F-B774-E89590EB9761}"/>
    <dgm:cxn modelId="{CFCC214E-1D8D-4986-9AAF-1FAA779F824B}" type="presParOf" srcId="{2AA81CAE-F8A6-4415-BD4D-5EA51F4F0F47}" destId="{B6D6FD13-C8B5-40A8-B39B-F8D2CD7F122F}" srcOrd="0" destOrd="0" presId="urn:microsoft.com/office/officeart/2005/8/layout/chevron2"/>
    <dgm:cxn modelId="{E5281111-72BE-4D09-B85C-C9BC6D9BA842}" type="presParOf" srcId="{B6D6FD13-C8B5-40A8-B39B-F8D2CD7F122F}" destId="{B26E8FF2-BCAD-4333-8B3C-224B728C0DAC}" srcOrd="0" destOrd="0" presId="urn:microsoft.com/office/officeart/2005/8/layout/chevron2"/>
    <dgm:cxn modelId="{06C929A2-BAFB-4D17-992C-9BDAC58AF591}" type="presParOf" srcId="{B6D6FD13-C8B5-40A8-B39B-F8D2CD7F122F}" destId="{557A515C-EAC7-40CF-ACC1-FCFD56A28061}" srcOrd="1" destOrd="0" presId="urn:microsoft.com/office/officeart/2005/8/layout/chevron2"/>
    <dgm:cxn modelId="{D3C0B6D5-9871-4B78-9F24-BA53604DBE4E}" type="presParOf" srcId="{2AA81CAE-F8A6-4415-BD4D-5EA51F4F0F47}" destId="{8E4C1F83-5229-4787-BD7A-EAABE5922437}" srcOrd="1" destOrd="0" presId="urn:microsoft.com/office/officeart/2005/8/layout/chevron2"/>
    <dgm:cxn modelId="{17324D2D-FA89-49DE-85CB-34A2B1747C26}" type="presParOf" srcId="{2AA81CAE-F8A6-4415-BD4D-5EA51F4F0F47}" destId="{9FA9BAA1-1896-41E7-BF3C-9DE08AB2B1B3}" srcOrd="2" destOrd="0" presId="urn:microsoft.com/office/officeart/2005/8/layout/chevron2"/>
    <dgm:cxn modelId="{E2A66AE9-E689-41D1-8D68-50FED62F43DB}" type="presParOf" srcId="{9FA9BAA1-1896-41E7-BF3C-9DE08AB2B1B3}" destId="{4B288305-BAB4-4DE2-9FEB-E092B7F610EE}" srcOrd="0" destOrd="0" presId="urn:microsoft.com/office/officeart/2005/8/layout/chevron2"/>
    <dgm:cxn modelId="{AD4422F0-4757-48A6-A1F4-B6417F882822}" type="presParOf" srcId="{9FA9BAA1-1896-41E7-BF3C-9DE08AB2B1B3}" destId="{17013ECB-7FC9-45F4-BB71-CF86CAA10DD5}" srcOrd="1" destOrd="0" presId="urn:microsoft.com/office/officeart/2005/8/layout/chevron2"/>
    <dgm:cxn modelId="{58C04189-3870-435A-8392-D9564EE0A3C2}" type="presParOf" srcId="{2AA81CAE-F8A6-4415-BD4D-5EA51F4F0F47}" destId="{377296F6-FD26-4C65-AFDE-8AB02FAC522A}" srcOrd="3" destOrd="0" presId="urn:microsoft.com/office/officeart/2005/8/layout/chevron2"/>
    <dgm:cxn modelId="{70262736-1FDA-41EF-8F90-739BA3052441}" type="presParOf" srcId="{2AA81CAE-F8A6-4415-BD4D-5EA51F4F0F47}" destId="{077A1D74-A2EB-456E-94E4-DCFB2E67B435}" srcOrd="4" destOrd="0" presId="urn:microsoft.com/office/officeart/2005/8/layout/chevron2"/>
    <dgm:cxn modelId="{95D33138-C5AF-40BB-9E26-B0306A3EFAA3}" type="presParOf" srcId="{077A1D74-A2EB-456E-94E4-DCFB2E67B435}" destId="{19A58066-ED9A-43B7-B63A-4F9BA13A0E0E}" srcOrd="0" destOrd="0" presId="urn:microsoft.com/office/officeart/2005/8/layout/chevron2"/>
    <dgm:cxn modelId="{FD6544AC-A5C1-4225-B203-2423D3BA3C4B}" type="presParOf" srcId="{077A1D74-A2EB-456E-94E4-DCFB2E67B435}" destId="{89612CE1-DA04-40D5-BDCD-514131C104A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6E8FF2-BCAD-4333-8B3C-224B728C0DAC}">
      <dsp:nvSpPr>
        <dsp:cNvPr id="0" name=""/>
        <dsp:cNvSpPr/>
      </dsp:nvSpPr>
      <dsp:spPr>
        <a:xfrm rot="5400000">
          <a:off x="-224343" y="228334"/>
          <a:ext cx="1495622" cy="1046935"/>
        </a:xfrm>
        <a:prstGeom prst="chevron">
          <a:avLst/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b="1" kern="120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!</a:t>
          </a:r>
          <a:endParaRPr lang="ru-RU" sz="44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-5400000">
        <a:off x="1" y="527459"/>
        <a:ext cx="1046935" cy="448687"/>
      </dsp:txXfrm>
    </dsp:sp>
    <dsp:sp modelId="{557A515C-EAC7-40CF-ACC1-FCFD56A28061}">
      <dsp:nvSpPr>
        <dsp:cNvPr id="0" name=""/>
        <dsp:cNvSpPr/>
      </dsp:nvSpPr>
      <dsp:spPr>
        <a:xfrm rot="5400000">
          <a:off x="4261604" y="-3210677"/>
          <a:ext cx="972665" cy="7402003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b="0" kern="1200" dirty="0" smtClean="0">
              <a:solidFill>
                <a:srgbClr val="0070C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Системная работа с обучающими с низкими результатами успеваемости.</a:t>
          </a:r>
          <a:endParaRPr lang="ru-RU" sz="3000" kern="1200" dirty="0">
            <a:solidFill>
              <a:srgbClr val="0070C0"/>
            </a:solidFill>
            <a:latin typeface="Calibri"/>
            <a:ea typeface="+mn-ea"/>
            <a:cs typeface="+mn-cs"/>
          </a:endParaRPr>
        </a:p>
      </dsp:txBody>
      <dsp:txXfrm rot="-5400000">
        <a:off x="1046935" y="51474"/>
        <a:ext cx="7354521" cy="877701"/>
      </dsp:txXfrm>
    </dsp:sp>
    <dsp:sp modelId="{4B288305-BAB4-4DE2-9FEB-E092B7F610EE}">
      <dsp:nvSpPr>
        <dsp:cNvPr id="0" name=""/>
        <dsp:cNvSpPr/>
      </dsp:nvSpPr>
      <dsp:spPr>
        <a:xfrm rot="5400000">
          <a:off x="-224343" y="1528760"/>
          <a:ext cx="1495622" cy="1046935"/>
        </a:xfrm>
        <a:prstGeom prst="chevron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!</a:t>
          </a:r>
          <a:endParaRPr lang="ru-RU" sz="40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-5400000">
        <a:off x="1" y="1827885"/>
        <a:ext cx="1046935" cy="448687"/>
      </dsp:txXfrm>
    </dsp:sp>
    <dsp:sp modelId="{17013ECB-7FC9-45F4-BB71-CF86CAA10DD5}">
      <dsp:nvSpPr>
        <dsp:cNvPr id="0" name=""/>
        <dsp:cNvSpPr/>
      </dsp:nvSpPr>
      <dsp:spPr>
        <a:xfrm rot="5400000">
          <a:off x="4261860" y="-1910507"/>
          <a:ext cx="972154" cy="7402003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kern="1200" dirty="0" smtClean="0">
              <a:solidFill>
                <a:srgbClr val="0070C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Содержательный анализ результатов МЦКО в соответствии с формами. </a:t>
          </a:r>
          <a:endParaRPr lang="ru-RU" sz="3000" kern="1200" dirty="0">
            <a:solidFill>
              <a:srgbClr val="0070C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 rot="-5400000">
        <a:off x="1046936" y="1351874"/>
        <a:ext cx="7354546" cy="877240"/>
      </dsp:txXfrm>
    </dsp:sp>
    <dsp:sp modelId="{19A58066-ED9A-43B7-B63A-4F9BA13A0E0E}">
      <dsp:nvSpPr>
        <dsp:cNvPr id="0" name=""/>
        <dsp:cNvSpPr/>
      </dsp:nvSpPr>
      <dsp:spPr>
        <a:xfrm rot="5400000">
          <a:off x="-224343" y="2829186"/>
          <a:ext cx="1495622" cy="1046935"/>
        </a:xfrm>
        <a:prstGeom prst="chevron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!</a:t>
          </a:r>
          <a:endParaRPr lang="ru-RU" sz="40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-5400000">
        <a:off x="1" y="3128311"/>
        <a:ext cx="1046935" cy="448687"/>
      </dsp:txXfrm>
    </dsp:sp>
    <dsp:sp modelId="{89612CE1-DA04-40D5-BDCD-514131C104A5}">
      <dsp:nvSpPr>
        <dsp:cNvPr id="0" name=""/>
        <dsp:cNvSpPr/>
      </dsp:nvSpPr>
      <dsp:spPr>
        <a:xfrm rot="5400000">
          <a:off x="4261860" y="-610081"/>
          <a:ext cx="972154" cy="7402003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b="0" kern="1200" dirty="0" smtClean="0">
              <a:solidFill>
                <a:srgbClr val="0070C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Объективность выставления оценок. Критично: разница в 2 и более балла.</a:t>
          </a:r>
          <a:endParaRPr lang="ru-RU" sz="3000" b="0" kern="1200" dirty="0">
            <a:solidFill>
              <a:srgbClr val="0070C0"/>
            </a:solidFill>
            <a:latin typeface="Calibri"/>
            <a:ea typeface="+mn-ea"/>
            <a:cs typeface="+mn-cs"/>
          </a:endParaRPr>
        </a:p>
      </dsp:txBody>
      <dsp:txXfrm rot="-5400000">
        <a:off x="1046936" y="2652300"/>
        <a:ext cx="7354546" cy="8772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938472" y="-8467"/>
              <a:ext cx="2250353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938472" y="-8467"/>
              <a:ext cx="225352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107351" y="3048000"/>
              <a:ext cx="2084649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10107351" y="-8467"/>
              <a:ext cx="2081474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rgbClr val="005D09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rgbClr val="007A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23B8-54E1-4E8B-8724-5DB311A313E2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15E4-7A8B-410F-8CD4-CF659494662F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Овал 19"/>
          <p:cNvSpPr/>
          <p:nvPr userDrawn="1"/>
        </p:nvSpPr>
        <p:spPr>
          <a:xfrm>
            <a:off x="10760041" y="89785"/>
            <a:ext cx="1320342" cy="137988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5" name="Рисунок 24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7351" y="102665"/>
            <a:ext cx="2555345" cy="1379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2358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rgbClr val="00BEFD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23B8-54E1-4E8B-8724-5DB311A313E2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15E4-7A8B-410F-8CD4-CF65949466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17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rgbClr val="00BEFD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23B8-54E1-4E8B-8724-5DB311A313E2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15E4-7A8B-410F-8CD4-CF659494662F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3917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rgbClr val="00BEFD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23B8-54E1-4E8B-8724-5DB311A313E2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15E4-7A8B-410F-8CD4-CF65949466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120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rgbClr val="00BEFD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23B8-54E1-4E8B-8724-5DB311A313E2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15E4-7A8B-410F-8CD4-CF659494662F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47616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23B8-54E1-4E8B-8724-5DB311A313E2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15E4-7A8B-410F-8CD4-CF65949466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4764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0BEFD"/>
                </a:solidFill>
              </a:defRPr>
            </a:lvl1pPr>
            <a:lvl2pPr>
              <a:defRPr>
                <a:solidFill>
                  <a:srgbClr val="00BEFD"/>
                </a:solidFill>
              </a:defRPr>
            </a:lvl2pPr>
            <a:lvl3pPr>
              <a:defRPr>
                <a:solidFill>
                  <a:srgbClr val="00BEFD"/>
                </a:solidFill>
              </a:defRPr>
            </a:lvl3pPr>
            <a:lvl4pPr>
              <a:defRPr>
                <a:solidFill>
                  <a:srgbClr val="00BEFD"/>
                </a:solidFill>
              </a:defRPr>
            </a:lvl4pPr>
            <a:lvl5pPr>
              <a:defRPr>
                <a:solidFill>
                  <a:srgbClr val="00BEFD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23B8-54E1-4E8B-8724-5DB311A313E2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15E4-7A8B-410F-8CD4-CF65949466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8956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>
            <a:lvl1pPr>
              <a:defRPr>
                <a:solidFill>
                  <a:srgbClr val="00BEFD"/>
                </a:solidFill>
              </a:defRPr>
            </a:lvl1pPr>
            <a:lvl2pPr>
              <a:defRPr>
                <a:solidFill>
                  <a:srgbClr val="00BEFD"/>
                </a:solidFill>
              </a:defRPr>
            </a:lvl2pPr>
            <a:lvl3pPr>
              <a:defRPr>
                <a:solidFill>
                  <a:srgbClr val="00BEFD"/>
                </a:solidFill>
              </a:defRPr>
            </a:lvl3pPr>
            <a:lvl4pPr>
              <a:defRPr>
                <a:solidFill>
                  <a:srgbClr val="00BEFD"/>
                </a:solidFill>
              </a:defRPr>
            </a:lvl4pPr>
            <a:lvl5pPr>
              <a:defRPr>
                <a:solidFill>
                  <a:srgbClr val="00BEFD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23B8-54E1-4E8B-8724-5DB311A313E2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15E4-7A8B-410F-8CD4-CF65949466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339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23B8-54E1-4E8B-8724-5DB311A313E2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15E4-7A8B-410F-8CD4-CF65949466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1883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800">
                <a:solidFill>
                  <a:srgbClr val="00BEFD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23B8-54E1-4E8B-8724-5DB311A313E2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15E4-7A8B-410F-8CD4-CF65949466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691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>
            <a:lvl1pPr>
              <a:defRPr>
                <a:solidFill>
                  <a:srgbClr val="00BEFD"/>
                </a:solidFill>
              </a:defRPr>
            </a:lvl1pPr>
            <a:lvl2pPr>
              <a:defRPr>
                <a:solidFill>
                  <a:srgbClr val="00BEFD"/>
                </a:solidFill>
              </a:defRPr>
            </a:lvl2pPr>
            <a:lvl3pPr>
              <a:defRPr>
                <a:solidFill>
                  <a:srgbClr val="00BEFD"/>
                </a:solidFill>
              </a:defRPr>
            </a:lvl3pPr>
            <a:lvl4pPr>
              <a:defRPr>
                <a:solidFill>
                  <a:srgbClr val="00BEFD"/>
                </a:solidFill>
              </a:defRPr>
            </a:lvl4pPr>
            <a:lvl5pPr>
              <a:defRPr>
                <a:solidFill>
                  <a:srgbClr val="00BEFD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>
            <a:lvl1pPr>
              <a:defRPr>
                <a:solidFill>
                  <a:srgbClr val="00BEFD"/>
                </a:solidFill>
              </a:defRPr>
            </a:lvl1pPr>
            <a:lvl2pPr>
              <a:defRPr>
                <a:solidFill>
                  <a:srgbClr val="00BEFD"/>
                </a:solidFill>
              </a:defRPr>
            </a:lvl2pPr>
            <a:lvl3pPr>
              <a:defRPr>
                <a:solidFill>
                  <a:srgbClr val="00BEFD"/>
                </a:solidFill>
              </a:defRPr>
            </a:lvl3pPr>
            <a:lvl4pPr>
              <a:defRPr>
                <a:solidFill>
                  <a:srgbClr val="00BEFD"/>
                </a:solidFill>
              </a:defRPr>
            </a:lvl4pPr>
            <a:lvl5pPr>
              <a:defRPr>
                <a:solidFill>
                  <a:srgbClr val="00BEFD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23B8-54E1-4E8B-8724-5DB311A313E2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15E4-7A8B-410F-8CD4-CF65949466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597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rgbClr val="00BEFD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>
            <a:lvl1pPr>
              <a:defRPr>
                <a:solidFill>
                  <a:srgbClr val="00BEFD"/>
                </a:solidFill>
              </a:defRPr>
            </a:lvl1pPr>
            <a:lvl2pPr>
              <a:defRPr>
                <a:solidFill>
                  <a:srgbClr val="00BEFD"/>
                </a:solidFill>
              </a:defRPr>
            </a:lvl2pPr>
            <a:lvl3pPr>
              <a:defRPr>
                <a:solidFill>
                  <a:srgbClr val="00BEFD"/>
                </a:solidFill>
              </a:defRPr>
            </a:lvl3pPr>
            <a:lvl4pPr>
              <a:defRPr>
                <a:solidFill>
                  <a:srgbClr val="00BEFD"/>
                </a:solidFill>
              </a:defRPr>
            </a:lvl4pPr>
            <a:lvl5pPr>
              <a:defRPr>
                <a:solidFill>
                  <a:srgbClr val="00BEFD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rgbClr val="00BEFD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>
            <a:lvl1pPr>
              <a:defRPr>
                <a:solidFill>
                  <a:srgbClr val="00BEFD"/>
                </a:solidFill>
              </a:defRPr>
            </a:lvl1pPr>
            <a:lvl2pPr>
              <a:defRPr>
                <a:solidFill>
                  <a:srgbClr val="00BEFD"/>
                </a:solidFill>
              </a:defRPr>
            </a:lvl2pPr>
            <a:lvl3pPr>
              <a:defRPr>
                <a:solidFill>
                  <a:srgbClr val="00BEFD"/>
                </a:solidFill>
              </a:defRPr>
            </a:lvl3pPr>
            <a:lvl4pPr>
              <a:defRPr>
                <a:solidFill>
                  <a:srgbClr val="00BEFD"/>
                </a:solidFill>
              </a:defRPr>
            </a:lvl4pPr>
            <a:lvl5pPr>
              <a:defRPr>
                <a:solidFill>
                  <a:srgbClr val="00BEFD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23B8-54E1-4E8B-8724-5DB311A313E2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15E4-7A8B-410F-8CD4-CF65949466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02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23B8-54E1-4E8B-8724-5DB311A313E2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15E4-7A8B-410F-8CD4-CF65949466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265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23B8-54E1-4E8B-8724-5DB311A313E2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15E4-7A8B-410F-8CD4-CF65949466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489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>
            <a:lvl1pPr>
              <a:defRPr>
                <a:solidFill>
                  <a:srgbClr val="00BEFD"/>
                </a:solidFill>
              </a:defRPr>
            </a:lvl1pPr>
            <a:lvl2pPr>
              <a:defRPr>
                <a:solidFill>
                  <a:srgbClr val="00BEFD"/>
                </a:solidFill>
              </a:defRPr>
            </a:lvl2pPr>
            <a:lvl3pPr>
              <a:defRPr>
                <a:solidFill>
                  <a:srgbClr val="00BEFD"/>
                </a:solidFill>
              </a:defRPr>
            </a:lvl3pPr>
            <a:lvl4pPr>
              <a:defRPr>
                <a:solidFill>
                  <a:srgbClr val="00BEFD"/>
                </a:solidFill>
              </a:defRPr>
            </a:lvl4pPr>
            <a:lvl5pPr>
              <a:defRPr>
                <a:solidFill>
                  <a:srgbClr val="00BEFD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23B8-54E1-4E8B-8724-5DB311A313E2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15E4-7A8B-410F-8CD4-CF65949466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129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23B8-54E1-4E8B-8724-5DB311A313E2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15E4-7A8B-410F-8CD4-CF65949466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536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microsoft.com/office/2007/relationships/hdphoto" Target="../media/hdphoto1.wdp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10089263" y="-8467"/>
              <a:ext cx="2099562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878096" y="-8467"/>
              <a:ext cx="2313904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10095492" y="3048000"/>
              <a:ext cx="209650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10251582" y="-8467"/>
              <a:ext cx="1937243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1183235" y="-8467"/>
              <a:ext cx="1005589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F23B8-54E1-4E8B-8724-5DB311A313E2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D4415E4-7A8B-410F-8CD4-CF659494662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вал 8"/>
          <p:cNvSpPr/>
          <p:nvPr userDrawn="1"/>
        </p:nvSpPr>
        <p:spPr>
          <a:xfrm>
            <a:off x="10760041" y="89785"/>
            <a:ext cx="1320342" cy="137988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Рисунок 17"/>
          <p:cNvPicPr>
            <a:picLocks noChangeAspect="1"/>
          </p:cNvPicPr>
          <p:nvPr userDrawn="1"/>
        </p:nvPicPr>
        <p:blipFill>
          <a:blip r:embed="rId18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7351" y="102665"/>
            <a:ext cx="2555345" cy="1379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558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005D09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267656" y="3169185"/>
            <a:ext cx="7611168" cy="1440160"/>
          </a:xfrm>
          <a:prstGeom prst="rect">
            <a:avLst/>
          </a:prstGeom>
        </p:spPr>
        <p:txBody>
          <a:bodyPr vert="horz" lIns="91438" tIns="45720" rIns="91438" bIns="9144" rtlCol="0" anchor="b">
            <a:noAutofit/>
          </a:bodyPr>
          <a:lstStyle>
            <a:lvl1pPr algn="l" defTabSz="914386" rtl="0" eaLnBrk="1" latinLnBrk="0" hangingPunct="1">
              <a:spcBef>
                <a:spcPct val="0"/>
              </a:spcBef>
              <a:buNone/>
              <a:defRPr sz="32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МЦКО</a:t>
            </a:r>
            <a:endParaRPr lang="ru-RU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86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485" y="653735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Обязательные диагностики. НОО</a:t>
            </a:r>
            <a:endParaRPr kumimoji="0" lang="ru-RU" sz="24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4348" y="2898966"/>
            <a:ext cx="2667567" cy="1805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928485" y="192070"/>
            <a:ext cx="8464897" cy="461665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79652" y="192070"/>
            <a:ext cx="7558480" cy="46166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Независимая оценка качества знаний обучающихся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163111"/>
              </p:ext>
            </p:extLst>
          </p:nvPr>
        </p:nvGraphicFramePr>
        <p:xfrm>
          <a:off x="801008" y="1664481"/>
          <a:ext cx="6755350" cy="4294989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473949">
                  <a:extLst>
                    <a:ext uri="{9D8B030D-6E8A-4147-A177-3AD203B41FA5}">
                      <a16:colId xmlns:a16="http://schemas.microsoft.com/office/drawing/2014/main" val="882719316"/>
                    </a:ext>
                  </a:extLst>
                </a:gridCol>
                <a:gridCol w="2000677">
                  <a:extLst>
                    <a:ext uri="{9D8B030D-6E8A-4147-A177-3AD203B41FA5}">
                      <a16:colId xmlns:a16="http://schemas.microsoft.com/office/drawing/2014/main" val="2730054129"/>
                    </a:ext>
                  </a:extLst>
                </a:gridCol>
                <a:gridCol w="1640362">
                  <a:extLst>
                    <a:ext uri="{9D8B030D-6E8A-4147-A177-3AD203B41FA5}">
                      <a16:colId xmlns:a16="http://schemas.microsoft.com/office/drawing/2014/main" val="2655574755"/>
                    </a:ext>
                  </a:extLst>
                </a:gridCol>
                <a:gridCol w="1640362">
                  <a:extLst>
                    <a:ext uri="{9D8B030D-6E8A-4147-A177-3AD203B41FA5}">
                      <a16:colId xmlns:a16="http://schemas.microsoft.com/office/drawing/2014/main" val="998682553"/>
                    </a:ext>
                  </a:extLst>
                </a:gridCol>
              </a:tblGrid>
              <a:tr h="1433156">
                <a:tc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Класс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Диагностика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Предмет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Результат, балл или % </a:t>
                      </a:r>
                    </a:p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средний по классам / </a:t>
                      </a:r>
                    </a:p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средний по городу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63398680"/>
                  </a:ext>
                </a:extLst>
              </a:tr>
              <a:tr h="286631">
                <a:tc rowSpan="3"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3</a:t>
                      </a:r>
                      <a:r>
                        <a:rPr lang="ru-RU" sz="1400" dirty="0" smtClean="0">
                          <a:effectLst/>
                        </a:rPr>
                        <a:t>Э </a:t>
                      </a:r>
                      <a:endParaRPr lang="ru-RU" sz="1400" dirty="0">
                        <a:effectLst/>
                      </a:endParaRPr>
                    </a:p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(Эффективная </a:t>
                      </a:r>
                      <a:r>
                        <a:rPr lang="ru-RU" sz="1400" dirty="0" err="1">
                          <a:effectLst/>
                        </a:rPr>
                        <a:t>началка</a:t>
                      </a:r>
                      <a:r>
                        <a:rPr lang="ru-RU" sz="1400" dirty="0">
                          <a:effectLst/>
                        </a:rPr>
                        <a:t>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marR="12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Результаты выполнения диагностических работ по итогам ускоренного освоения образовательной программы 2-го класса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Русский язык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B050"/>
                          </a:solidFill>
                          <a:effectLst/>
                        </a:rPr>
                        <a:t>88</a:t>
                      </a:r>
                      <a:r>
                        <a:rPr lang="ru-RU" sz="1400" b="1" dirty="0" smtClean="0">
                          <a:solidFill>
                            <a:srgbClr val="00B050"/>
                          </a:solidFill>
                          <a:effectLst/>
                        </a:rPr>
                        <a:t>/</a:t>
                      </a:r>
                      <a:r>
                        <a:rPr lang="en-US" sz="1400" b="1" dirty="0" smtClean="0">
                          <a:solidFill>
                            <a:srgbClr val="00B050"/>
                          </a:solidFill>
                          <a:effectLst/>
                        </a:rPr>
                        <a:t>78</a:t>
                      </a:r>
                      <a:endParaRPr lang="ru-RU" sz="14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678919"/>
                  </a:ext>
                </a:extLst>
              </a:tr>
              <a:tr h="2866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2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Чтение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B050"/>
                          </a:solidFill>
                          <a:effectLst/>
                        </a:rPr>
                        <a:t>100</a:t>
                      </a:r>
                      <a:r>
                        <a:rPr lang="ru-RU" sz="1400" b="1" dirty="0" smtClean="0">
                          <a:solidFill>
                            <a:srgbClr val="00B050"/>
                          </a:solidFill>
                          <a:effectLst/>
                        </a:rPr>
                        <a:t>/</a:t>
                      </a:r>
                      <a:r>
                        <a:rPr lang="en-US" sz="1400" b="1" dirty="0" smtClean="0">
                          <a:solidFill>
                            <a:srgbClr val="00B050"/>
                          </a:solidFill>
                          <a:effectLst/>
                        </a:rPr>
                        <a:t>99</a:t>
                      </a:r>
                      <a:endParaRPr lang="ru-RU" sz="14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4844210"/>
                  </a:ext>
                </a:extLst>
              </a:tr>
              <a:tr h="11465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2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Математика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B050"/>
                          </a:solidFill>
                          <a:effectLst/>
                        </a:rPr>
                        <a:t>8</a:t>
                      </a:r>
                      <a:r>
                        <a:rPr lang="en-US" sz="1400" b="1" dirty="0" smtClean="0">
                          <a:solidFill>
                            <a:srgbClr val="00B050"/>
                          </a:solidFill>
                          <a:effectLst/>
                        </a:rPr>
                        <a:t>9</a:t>
                      </a:r>
                      <a:r>
                        <a:rPr lang="ru-RU" sz="1400" b="1" dirty="0" smtClean="0">
                          <a:solidFill>
                            <a:srgbClr val="00B050"/>
                          </a:solidFill>
                          <a:effectLst/>
                        </a:rPr>
                        <a:t>/</a:t>
                      </a:r>
                      <a:r>
                        <a:rPr lang="en-US" sz="1400" b="1" dirty="0" smtClean="0">
                          <a:solidFill>
                            <a:srgbClr val="00B050"/>
                          </a:solidFill>
                          <a:effectLst/>
                        </a:rPr>
                        <a:t>82</a:t>
                      </a:r>
                      <a:endParaRPr lang="ru-RU" sz="14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1476939"/>
                  </a:ext>
                </a:extLst>
              </a:tr>
              <a:tr h="286631">
                <a:tc rowSpan="3"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marR="12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Диагностика обучающихся 4-х классов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Русский язык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66</a:t>
                      </a:r>
                      <a:r>
                        <a:rPr lang="ru-RU" sz="1400" dirty="0" smtClean="0">
                          <a:effectLst/>
                        </a:rPr>
                        <a:t>/6</a:t>
                      </a:r>
                      <a:r>
                        <a:rPr lang="en-US" sz="1400" dirty="0" smtClean="0">
                          <a:effectLst/>
                        </a:rPr>
                        <a:t>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5020913"/>
                  </a:ext>
                </a:extLst>
              </a:tr>
              <a:tr h="2866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2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Окружающий</a:t>
                      </a:r>
                      <a:r>
                        <a:rPr lang="ru-RU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мир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77/81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4323792"/>
                  </a:ext>
                </a:extLst>
              </a:tr>
              <a:tr h="2866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2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Математика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5</a:t>
                      </a:r>
                      <a:r>
                        <a:rPr lang="en-US" sz="1400" dirty="0" smtClean="0">
                          <a:effectLst/>
                        </a:rPr>
                        <a:t>3</a:t>
                      </a:r>
                      <a:r>
                        <a:rPr lang="ru-RU" sz="1400" dirty="0" smtClean="0">
                          <a:effectLst/>
                        </a:rPr>
                        <a:t>/</a:t>
                      </a:r>
                      <a:r>
                        <a:rPr lang="en-US" sz="1400" dirty="0" smtClean="0">
                          <a:effectLst/>
                        </a:rPr>
                        <a:t>60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3455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959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485" y="653735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</a:t>
            </a:r>
            <a:r>
              <a:rPr kumimoji="0" lang="ru-RU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бязательные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диагностики. ООО</a:t>
            </a:r>
            <a:endParaRPr kumimoji="0" lang="ru-RU" sz="24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4348" y="2898966"/>
            <a:ext cx="2667567" cy="1805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928485" y="192070"/>
            <a:ext cx="8464897" cy="461665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79652" y="192070"/>
            <a:ext cx="7558480" cy="46166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Независимая оценка качества знаний обучающихся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106833"/>
              </p:ext>
            </p:extLst>
          </p:nvPr>
        </p:nvGraphicFramePr>
        <p:xfrm>
          <a:off x="803867" y="1257025"/>
          <a:ext cx="6959388" cy="4934712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133890">
                  <a:extLst>
                    <a:ext uri="{9D8B030D-6E8A-4147-A177-3AD203B41FA5}">
                      <a16:colId xmlns:a16="http://schemas.microsoft.com/office/drawing/2014/main" val="2177374860"/>
                    </a:ext>
                  </a:extLst>
                </a:gridCol>
                <a:gridCol w="2643904">
                  <a:extLst>
                    <a:ext uri="{9D8B030D-6E8A-4147-A177-3AD203B41FA5}">
                      <a16:colId xmlns:a16="http://schemas.microsoft.com/office/drawing/2014/main" val="1401964483"/>
                    </a:ext>
                  </a:extLst>
                </a:gridCol>
                <a:gridCol w="1590797">
                  <a:extLst>
                    <a:ext uri="{9D8B030D-6E8A-4147-A177-3AD203B41FA5}">
                      <a16:colId xmlns:a16="http://schemas.microsoft.com/office/drawing/2014/main" val="1707188377"/>
                    </a:ext>
                  </a:extLst>
                </a:gridCol>
                <a:gridCol w="1590797">
                  <a:extLst>
                    <a:ext uri="{9D8B030D-6E8A-4147-A177-3AD203B41FA5}">
                      <a16:colId xmlns:a16="http://schemas.microsoft.com/office/drawing/2014/main" val="1112705014"/>
                    </a:ext>
                  </a:extLst>
                </a:gridCol>
              </a:tblGrid>
              <a:tr h="776287">
                <a:tc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Класс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27" marR="50627" marT="0" marB="0" anchor="ctr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Диагностика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27" marR="50627" marT="0" marB="0" anchor="ctr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Предмет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27" marR="50627" marT="0" marB="0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Результат, балл или % </a:t>
                      </a:r>
                    </a:p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средний по классам / </a:t>
                      </a:r>
                    </a:p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средний по городу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27" marR="50627" marT="0" marB="0" anchor="ctr"/>
                </a:tc>
                <a:extLst>
                  <a:ext uri="{0D108BD9-81ED-4DB2-BD59-A6C34878D82A}">
                    <a16:rowId xmlns:a16="http://schemas.microsoft.com/office/drawing/2014/main" val="1212755983"/>
                  </a:ext>
                </a:extLst>
              </a:tr>
              <a:tr h="465772">
                <a:tc rowSpan="2"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27" marR="50627" marT="0" marB="0"/>
                </a:tc>
                <a:tc>
                  <a:txBody>
                    <a:bodyPr/>
                    <a:lstStyle/>
                    <a:p>
                      <a:pPr marR="12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Диагностика функциональной грамотности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27" marR="50627" marT="0" marB="0"/>
                </a:tc>
                <a:tc>
                  <a:txBody>
                    <a:bodyPr/>
                    <a:lstStyle/>
                    <a:p>
                      <a:pPr marR="12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МТД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27" marR="50627" marT="0" marB="0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44/48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27" marR="50627" marT="0" marB="0"/>
                </a:tc>
                <a:extLst>
                  <a:ext uri="{0D108BD9-81ED-4DB2-BD59-A6C34878D82A}">
                    <a16:rowId xmlns:a16="http://schemas.microsoft.com/office/drawing/2014/main" val="4189443335"/>
                  </a:ext>
                </a:extLst>
              </a:tr>
              <a:tr h="4657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2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Диагностика обучающихся 5-х классов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27" marR="50627" marT="0" marB="0"/>
                </a:tc>
                <a:tc>
                  <a:txBody>
                    <a:bodyPr/>
                    <a:lstStyle/>
                    <a:p>
                      <a:pPr marR="12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Английский язык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27" marR="50627" marT="0" marB="0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50/54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27" marR="50627" marT="0" marB="0"/>
                </a:tc>
                <a:extLst>
                  <a:ext uri="{0D108BD9-81ED-4DB2-BD59-A6C34878D82A}">
                    <a16:rowId xmlns:a16="http://schemas.microsoft.com/office/drawing/2014/main" val="3881927146"/>
                  </a:ext>
                </a:extLst>
              </a:tr>
              <a:tr h="465772">
                <a:tc rowSpan="3"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27" marR="50627" marT="0" marB="0"/>
                </a:tc>
                <a:tc>
                  <a:txBody>
                    <a:bodyPr/>
                    <a:lstStyle/>
                    <a:p>
                      <a:pPr marR="12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Диагностика функциональной грамотности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27" marR="50627" marT="0" marB="0"/>
                </a:tc>
                <a:tc>
                  <a:txBody>
                    <a:bodyPr/>
                    <a:lstStyle/>
                    <a:p>
                      <a:pPr marR="12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Читательская грамотность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27" marR="50627" marT="0" marB="0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61/63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27" marR="50627" marT="0" marB="0"/>
                </a:tc>
                <a:extLst>
                  <a:ext uri="{0D108BD9-81ED-4DB2-BD59-A6C34878D82A}">
                    <a16:rowId xmlns:a16="http://schemas.microsoft.com/office/drawing/2014/main" val="2061942951"/>
                  </a:ext>
                </a:extLst>
              </a:tr>
              <a:tr h="4657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2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Диагностика функциональной грамотности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27" marR="50627" marT="0" marB="0"/>
                </a:tc>
                <a:tc>
                  <a:txBody>
                    <a:bodyPr/>
                    <a:lstStyle/>
                    <a:p>
                      <a:pPr marR="12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Математическая грамотность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27" marR="50627" marT="0" marB="0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B050"/>
                          </a:solidFill>
                          <a:effectLst/>
                        </a:rPr>
                        <a:t>49/47</a:t>
                      </a:r>
                      <a:endParaRPr lang="ru-RU" sz="14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27" marR="50627" marT="0" marB="0"/>
                </a:tc>
                <a:extLst>
                  <a:ext uri="{0D108BD9-81ED-4DB2-BD59-A6C34878D82A}">
                    <a16:rowId xmlns:a16="http://schemas.microsoft.com/office/drawing/2014/main" val="3674450427"/>
                  </a:ext>
                </a:extLst>
              </a:tr>
              <a:tr h="4657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2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Диагностика обучающихся 6-х классов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27" marR="50627" marT="0" marB="0"/>
                </a:tc>
                <a:tc>
                  <a:txBody>
                    <a:bodyPr/>
                    <a:lstStyle/>
                    <a:p>
                      <a:pPr marR="12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Биология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27" marR="50627" marT="0" marB="0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52/56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27" marR="50627" marT="0" marB="0"/>
                </a:tc>
                <a:extLst>
                  <a:ext uri="{0D108BD9-81ED-4DB2-BD59-A6C34878D82A}">
                    <a16:rowId xmlns:a16="http://schemas.microsoft.com/office/drawing/2014/main" val="3899997490"/>
                  </a:ext>
                </a:extLst>
              </a:tr>
              <a:tr h="155257">
                <a:tc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7А (МВ)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27" marR="50627" marT="0" marB="0"/>
                </a:tc>
                <a:tc rowSpan="5">
                  <a:txBody>
                    <a:bodyPr/>
                    <a:lstStyle/>
                    <a:p>
                      <a:pPr marR="12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Диагностика обучающихся 7-х классов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27" marR="50627" marT="0" marB="0"/>
                </a:tc>
                <a:tc rowSpan="2">
                  <a:txBody>
                    <a:bodyPr/>
                    <a:lstStyle/>
                    <a:p>
                      <a:pPr marR="12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Математика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27" marR="50627" marT="0" marB="0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59/61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27" marR="50627" marT="0" marB="0"/>
                </a:tc>
                <a:extLst>
                  <a:ext uri="{0D108BD9-81ED-4DB2-BD59-A6C34878D82A}">
                    <a16:rowId xmlns:a16="http://schemas.microsoft.com/office/drawing/2014/main" val="1568891423"/>
                  </a:ext>
                </a:extLst>
              </a:tr>
              <a:tr h="155257">
                <a:tc rowSpan="4"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27" marR="50627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53/50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27" marR="50627" marT="0" marB="0"/>
                </a:tc>
                <a:extLst>
                  <a:ext uri="{0D108BD9-81ED-4DB2-BD59-A6C34878D82A}">
                    <a16:rowId xmlns:a16="http://schemas.microsoft.com/office/drawing/2014/main" val="2536431846"/>
                  </a:ext>
                </a:extLst>
              </a:tr>
              <a:tr h="1552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2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Русский язык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27" marR="50627" marT="0" marB="0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53/58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27" marR="50627" marT="0" marB="0"/>
                </a:tc>
                <a:extLst>
                  <a:ext uri="{0D108BD9-81ED-4DB2-BD59-A6C34878D82A}">
                    <a16:rowId xmlns:a16="http://schemas.microsoft.com/office/drawing/2014/main" val="1244804275"/>
                  </a:ext>
                </a:extLst>
              </a:tr>
              <a:tr h="1552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2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Физика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27" marR="50627" marT="0" marB="0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55/58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27" marR="50627" marT="0" marB="0"/>
                </a:tc>
                <a:extLst>
                  <a:ext uri="{0D108BD9-81ED-4DB2-BD59-A6C34878D82A}">
                    <a16:rowId xmlns:a16="http://schemas.microsoft.com/office/drawing/2014/main" val="3242111500"/>
                  </a:ext>
                </a:extLst>
              </a:tr>
              <a:tr h="1552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2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История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27" marR="50627" marT="0" marB="0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48/50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27" marR="50627" marT="0" marB="0"/>
                </a:tc>
                <a:extLst>
                  <a:ext uri="{0D108BD9-81ED-4DB2-BD59-A6C34878D82A}">
                    <a16:rowId xmlns:a16="http://schemas.microsoft.com/office/drawing/2014/main" val="3408832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30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485" y="653735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Обязательные диагностики. ООО</a:t>
            </a:r>
            <a:endParaRPr kumimoji="0" lang="ru-RU" sz="24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4348" y="2898966"/>
            <a:ext cx="2667567" cy="1805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928485" y="192070"/>
            <a:ext cx="8464897" cy="461665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79652" y="192070"/>
            <a:ext cx="7558480" cy="46166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Независимая оценка качества знаний обучающихся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3897337"/>
              </p:ext>
            </p:extLst>
          </p:nvPr>
        </p:nvGraphicFramePr>
        <p:xfrm>
          <a:off x="725144" y="1732513"/>
          <a:ext cx="6896028" cy="417118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917259">
                  <a:extLst>
                    <a:ext uri="{9D8B030D-6E8A-4147-A177-3AD203B41FA5}">
                      <a16:colId xmlns:a16="http://schemas.microsoft.com/office/drawing/2014/main" val="3741887808"/>
                    </a:ext>
                  </a:extLst>
                </a:gridCol>
                <a:gridCol w="2583525">
                  <a:extLst>
                    <a:ext uri="{9D8B030D-6E8A-4147-A177-3AD203B41FA5}">
                      <a16:colId xmlns:a16="http://schemas.microsoft.com/office/drawing/2014/main" val="2547640836"/>
                    </a:ext>
                  </a:extLst>
                </a:gridCol>
                <a:gridCol w="1697622">
                  <a:extLst>
                    <a:ext uri="{9D8B030D-6E8A-4147-A177-3AD203B41FA5}">
                      <a16:colId xmlns:a16="http://schemas.microsoft.com/office/drawing/2014/main" val="2681736765"/>
                    </a:ext>
                  </a:extLst>
                </a:gridCol>
                <a:gridCol w="1697622">
                  <a:extLst>
                    <a:ext uri="{9D8B030D-6E8A-4147-A177-3AD203B41FA5}">
                      <a16:colId xmlns:a16="http://schemas.microsoft.com/office/drawing/2014/main" val="6332398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j-lt"/>
                        </a:rPr>
                        <a:t>Класс</a:t>
                      </a:r>
                      <a:endParaRPr lang="ru-RU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j-lt"/>
                        </a:rPr>
                        <a:t>Диагностика</a:t>
                      </a:r>
                      <a:endParaRPr lang="ru-RU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Предмет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Результат, балл или % </a:t>
                      </a:r>
                    </a:p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средний по классам / </a:t>
                      </a:r>
                    </a:p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средний по городу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106747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8А (МВ)</a:t>
                      </a:r>
                      <a:endParaRPr lang="ru-RU" sz="14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marR="12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j-lt"/>
                        </a:rPr>
                        <a:t>Диагностика обучающихся 8-х классов</a:t>
                      </a:r>
                      <a:endParaRPr lang="ru-RU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R="12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j-lt"/>
                        </a:rPr>
                        <a:t>Математика</a:t>
                      </a:r>
                      <a:endParaRPr lang="ru-RU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66/64</a:t>
                      </a:r>
                      <a:endParaRPr lang="ru-RU" sz="1400" b="1" dirty="0">
                        <a:solidFill>
                          <a:srgbClr val="00B05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6347008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j-lt"/>
                        </a:rPr>
                        <a:t>8</a:t>
                      </a:r>
                      <a:endParaRPr lang="ru-RU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61/51</a:t>
                      </a:r>
                      <a:endParaRPr lang="ru-RU" sz="1400" b="1" dirty="0">
                        <a:solidFill>
                          <a:srgbClr val="00B05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881128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2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j-lt"/>
                        </a:rPr>
                        <a:t>Русский язык</a:t>
                      </a:r>
                      <a:endParaRPr lang="ru-RU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</a:rPr>
                        <a:t>57/62</a:t>
                      </a:r>
                      <a:endParaRPr lang="ru-RU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9214486"/>
                  </a:ext>
                </a:extLst>
              </a:tr>
              <a:tr h="0">
                <a:tc rowSpan="8"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</a:rPr>
                        <a:t>8</a:t>
                      </a:r>
                      <a:endParaRPr lang="ru-RU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8">
                  <a:txBody>
                    <a:bodyPr/>
                    <a:lstStyle/>
                    <a:p>
                      <a:pPr marR="12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</a:rPr>
                        <a:t>Предметы по выбору</a:t>
                      </a:r>
                      <a:endParaRPr lang="ru-RU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Английский язык</a:t>
                      </a:r>
                      <a:endParaRPr lang="ru-RU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</a:rPr>
                        <a:t>5</a:t>
                      </a:r>
                      <a:r>
                        <a:rPr lang="ru-RU" sz="1400" dirty="0" smtClean="0">
                          <a:effectLst/>
                          <a:latin typeface="+mj-lt"/>
                        </a:rPr>
                        <a:t>1/58</a:t>
                      </a:r>
                      <a:endParaRPr lang="ru-RU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44232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2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 </a:t>
                      </a:r>
                      <a:endParaRPr lang="ru-RU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</a:rPr>
                        <a:t>56/57</a:t>
                      </a:r>
                      <a:endParaRPr lang="ru-RU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025726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2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ru-RU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64/63</a:t>
                      </a:r>
                      <a:endParaRPr lang="ru-RU" sz="1400" b="1" dirty="0">
                        <a:solidFill>
                          <a:srgbClr val="00B05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221484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2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 </a:t>
                      </a:r>
                      <a:endParaRPr lang="ru-RU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</a:rPr>
                        <a:t>49/57</a:t>
                      </a:r>
                      <a:endParaRPr lang="ru-RU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355875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2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Литература</a:t>
                      </a:r>
                      <a:endParaRPr lang="ru-RU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</a:rPr>
                        <a:t>70/72</a:t>
                      </a:r>
                      <a:endParaRPr lang="ru-RU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749716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2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</a:t>
                      </a:r>
                      <a:endParaRPr lang="ru-RU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</a:rPr>
                        <a:t>62/67</a:t>
                      </a:r>
                      <a:endParaRPr lang="ru-RU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541859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2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</a:t>
                      </a:r>
                      <a:endParaRPr lang="ru-RU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B05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69/65</a:t>
                      </a:r>
                      <a:endParaRPr lang="ru-RU" sz="1400" b="1" dirty="0">
                        <a:solidFill>
                          <a:srgbClr val="00B05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2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</a:t>
                      </a:r>
                      <a:endParaRPr lang="ru-RU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</a:rPr>
                        <a:t>63/70</a:t>
                      </a:r>
                      <a:endParaRPr lang="ru-RU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91475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868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485" y="653735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Обязательные диагностики. ООО</a:t>
            </a:r>
            <a:endParaRPr kumimoji="0" lang="ru-RU" sz="24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7932" y="4919790"/>
            <a:ext cx="2667567" cy="1805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928485" y="192070"/>
            <a:ext cx="8464897" cy="461665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79652" y="192070"/>
            <a:ext cx="7558480" cy="46166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Независимая оценка качества знаний обучающихся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557881"/>
              </p:ext>
            </p:extLst>
          </p:nvPr>
        </p:nvGraphicFramePr>
        <p:xfrm>
          <a:off x="591103" y="1156273"/>
          <a:ext cx="8360873" cy="5017866"/>
        </p:xfrm>
        <a:graphic>
          <a:graphicData uri="http://schemas.openxmlformats.org/drawingml/2006/table">
            <a:tbl>
              <a:tblPr firstRow="1" firstCol="1" bandRow="1"/>
              <a:tblGrid>
                <a:gridCol w="4340884">
                  <a:extLst>
                    <a:ext uri="{9D8B030D-6E8A-4147-A177-3AD203B41FA5}">
                      <a16:colId xmlns:a16="http://schemas.microsoft.com/office/drawing/2014/main" val="1063264337"/>
                    </a:ext>
                  </a:extLst>
                </a:gridCol>
                <a:gridCol w="865309">
                  <a:extLst>
                    <a:ext uri="{9D8B030D-6E8A-4147-A177-3AD203B41FA5}">
                      <a16:colId xmlns:a16="http://schemas.microsoft.com/office/drawing/2014/main" val="1131215701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4010813806"/>
                    </a:ext>
                  </a:extLst>
                </a:gridCol>
                <a:gridCol w="786384">
                  <a:extLst>
                    <a:ext uri="{9D8B030D-6E8A-4147-A177-3AD203B41FA5}">
                      <a16:colId xmlns:a16="http://schemas.microsoft.com/office/drawing/2014/main" val="3293638614"/>
                    </a:ext>
                  </a:extLst>
                </a:gridCol>
                <a:gridCol w="1527048">
                  <a:extLst>
                    <a:ext uri="{9D8B030D-6E8A-4147-A177-3AD203B41FA5}">
                      <a16:colId xmlns:a16="http://schemas.microsoft.com/office/drawing/2014/main" val="3049457123"/>
                    </a:ext>
                  </a:extLst>
                </a:gridCol>
              </a:tblGrid>
              <a:tr h="16010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Оптимальный показатель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348062"/>
                  </a:ext>
                </a:extLst>
              </a:tr>
              <a:tr h="9837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обучающихся, имеющих расхождение результатов обязательных независимых диагностик и оценок по предмету в два и более баллов (расчет по каждому предмету), 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16.68%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11.52%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9.89%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&lt;=5%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009395"/>
                  </a:ext>
                </a:extLst>
              </a:tr>
              <a:tr h="9837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обучающихся, получивших отметки «4» и «5» по итогам обязательных диагностик, от общего количества обучающихся, проходивших обязательные диагностики, 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33.21%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37.58%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39.98%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&gt;=40%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391873"/>
                  </a:ext>
                </a:extLst>
              </a:tr>
              <a:tr h="9837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обучающихся, не достигших базового уровня по итогам обязательных диагностик, от общего количества обучающихся, проходивших обязательные диагностики, 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24.10%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18.66%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20.07%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&lt;=10%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862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590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924790" y="155125"/>
            <a:ext cx="8293102" cy="49861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73478" y="192070"/>
            <a:ext cx="7696631" cy="46166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5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Диагностика МЦКО</a:t>
            </a:r>
            <a:endParaRPr kumimoji="0" lang="ru-RU" sz="2400" b="0" i="0" u="none" strike="noStrike" kern="1200" cap="none" spc="5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anose="020B0806030902050204" pitchFamily="34" charset="0"/>
              <a:ea typeface="+mn-ea"/>
              <a:cs typeface="+mn-cs"/>
            </a:endParaRPr>
          </a:p>
        </p:txBody>
      </p:sp>
      <p:sp>
        <p:nvSpPr>
          <p:cNvPr id="15" name="AutoShape 4" descr="https://top-fon.com/uploads/posts/2023-02/1675338667_top-fon-com-p-chelovechki-dlya-prezentatsii-prozrachnii-9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1963371929"/>
              </p:ext>
            </p:extLst>
          </p:nvPr>
        </p:nvGraphicFramePr>
        <p:xfrm>
          <a:off x="997323" y="1459581"/>
          <a:ext cx="8448939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3108" y="4991834"/>
            <a:ext cx="2667567" cy="1805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705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7178" y="5142203"/>
            <a:ext cx="1001955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В 2023-2024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учебном году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30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призёров и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2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победителей муниципального этапа Всероссийской олимпиады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школьников. По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отношению к предыдущему году наблюдается динамика призеров и победителей, это говорит о правильно выбранном направлении подготовки обучающихся к этапам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ВсОШ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 и решении приоритетных задач, поставленных в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2023-2024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учебном году в развитии олимпиадного движения.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11191" y="680628"/>
            <a:ext cx="88812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Всероссийская </a:t>
            </a:r>
            <a:r>
              <a:rPr kumimoji="0" lang="ru-RU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олимпиада 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школьников (региональный этап)</a:t>
            </a:r>
            <a:endParaRPr kumimoji="0" lang="ru-RU" sz="24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928485" y="192070"/>
            <a:ext cx="8464897" cy="461665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38197" y="192070"/>
            <a:ext cx="4841390" cy="46166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Развитие талантов обучающихся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1260837" y="1249440"/>
          <a:ext cx="5934074" cy="3785616"/>
        </p:xfrm>
        <a:graphic>
          <a:graphicData uri="http://schemas.openxmlformats.org/drawingml/2006/table">
            <a:tbl>
              <a:tblPr firstRow="1" firstCol="1" bandRow="1"/>
              <a:tblGrid>
                <a:gridCol w="11687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71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71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71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71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84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84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625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Предметы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2021-2022 учебный год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2022-2023 учебный год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2023-2024учебный год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9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Призёры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6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Победители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6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Призёры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6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Победители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6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Призёры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6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Победители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Экология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Английский язык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6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6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6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6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6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6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Литература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Обществознание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6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6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6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6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6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6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Право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Олимпиада по астрономии им. В.Я. Струве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6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6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6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6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6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6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6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6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6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6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6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6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432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кола 806">
  <a:themeElements>
    <a:clrScheme name="Синий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1" id="{88DAB2D5-A0A1-4824-ACD4-623A710D97A3}" vid="{547F7D92-614A-42DE-98A5-0A9726BBB3E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для презентации</Template>
  <TotalTime>1381</TotalTime>
  <Words>501</Words>
  <Application>Microsoft Office PowerPoint</Application>
  <PresentationFormat>Широкоэкранный</PresentationFormat>
  <Paragraphs>190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Impact</vt:lpstr>
      <vt:lpstr>Times New Roman</vt:lpstr>
      <vt:lpstr>Trebuchet MS</vt:lpstr>
      <vt:lpstr>Wingdings 3</vt:lpstr>
      <vt:lpstr>Школа 806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Смирнова Елена Ивановна</dc:creator>
  <cp:lastModifiedBy>Admin</cp:lastModifiedBy>
  <cp:revision>97</cp:revision>
  <cp:lastPrinted>2024-08-29T09:19:22Z</cp:lastPrinted>
  <dcterms:created xsi:type="dcterms:W3CDTF">2021-08-19T08:14:14Z</dcterms:created>
  <dcterms:modified xsi:type="dcterms:W3CDTF">2024-09-10T05:51:45Z</dcterms:modified>
</cp:coreProperties>
</file>