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22" r:id="rId3"/>
    <p:sldId id="321" r:id="rId4"/>
    <p:sldId id="341" r:id="rId5"/>
    <p:sldId id="342" r:id="rId6"/>
    <p:sldId id="343" r:id="rId7"/>
    <p:sldId id="344" r:id="rId8"/>
    <p:sldId id="363" r:id="rId9"/>
    <p:sldId id="355" r:id="rId10"/>
    <p:sldId id="346" r:id="rId11"/>
    <p:sldId id="317" r:id="rId12"/>
    <p:sldId id="350" r:id="rId13"/>
    <p:sldId id="351" r:id="rId14"/>
    <p:sldId id="347" r:id="rId15"/>
    <p:sldId id="348" r:id="rId16"/>
    <p:sldId id="356" r:id="rId17"/>
    <p:sldId id="357" r:id="rId18"/>
    <p:sldId id="358" r:id="rId19"/>
    <p:sldId id="349" r:id="rId20"/>
    <p:sldId id="359" r:id="rId21"/>
    <p:sldId id="323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D"/>
    <a:srgbClr val="FF7C80"/>
    <a:srgbClr val="007AFF"/>
    <a:srgbClr val="005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пилотного проекта с 9.01.2024. (Практикумы, КПК для учителей, ЕГКР, ресурсы МЭШ).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учителя, МО, администрации.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Тренировочные работы. Анализ работ. Сопровождение КАЖДОГО обучающегося.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реализация городского пилотного проекта. (Практикумы, КПК для учителей, ЕГКР, деление на группы, ресурсы МЭШ).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по выбору предметов для сдачи ГИА. Допуск к ГИА.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Акцент на процедуре проведения экзамена.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28478-9852-44DC-AC95-460E56B6322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F41664-C4AD-4F77-A45A-87E5E1B1D213}">
      <dgm:prSet phldrT="[Текст]" custT="1"/>
      <dgm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4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CBACA4-CE80-4A4B-9E43-3556FF3153FA}" type="parTrans" cxnId="{8B07166D-DB52-4ECD-9AB9-D8D6C57FFA19}">
      <dgm:prSet/>
      <dgm:spPr/>
      <dgm:t>
        <a:bodyPr/>
        <a:lstStyle/>
        <a:p>
          <a:endParaRPr lang="ru-RU"/>
        </a:p>
      </dgm:t>
    </dgm:pt>
    <dgm:pt modelId="{C7B91490-47E9-488F-B774-E89590EB9761}" type="sibTrans" cxnId="{8B07166D-DB52-4ECD-9AB9-D8D6C57FFA19}">
      <dgm:prSet/>
      <dgm:spPr/>
      <dgm:t>
        <a:bodyPr/>
        <a:lstStyle/>
        <a:p>
          <a:endParaRPr lang="ru-RU"/>
        </a:p>
      </dgm:t>
    </dgm:pt>
    <dgm:pt modelId="{4D500CF8-8ED2-4A58-BA0B-33F2374854E5}">
      <dgm:prSet phldrT="[Текст]"/>
      <dgm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по выбору предмета для сдачи ГИА. Допуск к ГИА.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24CDCFDD-06B8-4170-9451-BAEB1FE5C576}" type="parTrans" cxnId="{92CBC5A8-A404-4FF2-A89E-E916035E7DE7}">
      <dgm:prSet/>
      <dgm:spPr/>
      <dgm:t>
        <a:bodyPr/>
        <a:lstStyle/>
        <a:p>
          <a:endParaRPr lang="ru-RU"/>
        </a:p>
      </dgm:t>
    </dgm:pt>
    <dgm:pt modelId="{521F6920-54E7-4D7F-A6CD-3C9441126EC2}" type="sibTrans" cxnId="{92CBC5A8-A404-4FF2-A89E-E916035E7DE7}">
      <dgm:prSet/>
      <dgm:spPr/>
      <dgm:t>
        <a:bodyPr/>
        <a:lstStyle/>
        <a:p>
          <a:endParaRPr lang="ru-RU"/>
        </a:p>
      </dgm:t>
    </dgm:pt>
    <dgm:pt modelId="{6F9C814D-5C97-4ABE-BF61-3F57C3A9AA3A}">
      <dgm:prSet phldrT="[Текст]" custT="1"/>
      <dgm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8FEE9B-DF62-4801-907E-B7E08AE6B04B}" type="parTrans" cxnId="{B9BAC4B3-118E-4A93-80D7-1AF0247D5373}">
      <dgm:prSet/>
      <dgm:spPr/>
      <dgm:t>
        <a:bodyPr/>
        <a:lstStyle/>
        <a:p>
          <a:endParaRPr lang="ru-RU"/>
        </a:p>
      </dgm:t>
    </dgm:pt>
    <dgm:pt modelId="{71AB1318-61D6-4D60-9733-D0557B78EC5A}" type="sibTrans" cxnId="{B9BAC4B3-118E-4A93-80D7-1AF0247D5373}">
      <dgm:prSet/>
      <dgm:spPr/>
      <dgm:t>
        <a:bodyPr/>
        <a:lstStyle/>
        <a:p>
          <a:endParaRPr lang="ru-RU"/>
        </a:p>
      </dgm:t>
    </dgm:pt>
    <dgm:pt modelId="{8E1AA8D9-CA98-4F44-8CB2-7703AF31148C}">
      <dgm:prSet phldrT="[Текст]"/>
      <dgm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проекта в рамках подготовки к ОГЭ по математике и русскому языку.</a:t>
          </a:r>
          <a:endParaRPr lang="ru-RU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A962E46B-6914-463A-BEE8-7CFD122AF9C1}" type="parTrans" cxnId="{C0C8E33A-88D2-45F3-9FD8-B1D6D53F3ABB}">
      <dgm:prSet/>
      <dgm:spPr/>
      <dgm:t>
        <a:bodyPr/>
        <a:lstStyle/>
        <a:p>
          <a:endParaRPr lang="ru-RU"/>
        </a:p>
      </dgm:t>
    </dgm:pt>
    <dgm:pt modelId="{F3121548-4D6C-4266-91CC-4B8BF87A9E3B}" type="sibTrans" cxnId="{C0C8E33A-88D2-45F3-9FD8-B1D6D53F3ABB}">
      <dgm:prSet/>
      <dgm:spPr/>
      <dgm:t>
        <a:bodyPr/>
        <a:lstStyle/>
        <a:p>
          <a:endParaRPr lang="ru-RU"/>
        </a:p>
      </dgm:t>
    </dgm:pt>
    <dgm:pt modelId="{CED88F78-0A42-4BC1-8FCE-E752627EC7DC}">
      <dgm:prSet phldrT="[Текст]" custT="1"/>
      <dgm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4000" b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EAEF5D-3E39-4D79-B26E-3323BFB8190F}" type="parTrans" cxnId="{F5223213-9869-43D8-9A29-E806385F64AD}">
      <dgm:prSet/>
      <dgm:spPr/>
      <dgm:t>
        <a:bodyPr/>
        <a:lstStyle/>
        <a:p>
          <a:endParaRPr lang="ru-RU"/>
        </a:p>
      </dgm:t>
    </dgm:pt>
    <dgm:pt modelId="{B20E82B8-4995-40F2-87D3-AD20D0B4573F}" type="sibTrans" cxnId="{F5223213-9869-43D8-9A29-E806385F64AD}">
      <dgm:prSet/>
      <dgm:spPr/>
      <dgm:t>
        <a:bodyPr/>
        <a:lstStyle/>
        <a:p>
          <a:endParaRPr lang="ru-RU"/>
        </a:p>
      </dgm:t>
    </dgm:pt>
    <dgm:pt modelId="{649159AE-85A2-4240-9DB5-A07B71B9706D}">
      <dgm:prSet phldrT="[Текст]"/>
      <dgm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b="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Сопровождение КАЖДОГО обучающегося в динамике на уровне образования. Взаимодействие учителя, МО, администрации, классного руководителя, родителя.</a:t>
          </a:r>
          <a:endParaRPr lang="ru-RU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B789DBE-E419-4279-8DC9-4376AC1D7B0E}" type="parTrans" cxnId="{6922B724-D1CC-427A-9094-C6389DAE4F08}">
      <dgm:prSet/>
      <dgm:spPr/>
      <dgm:t>
        <a:bodyPr/>
        <a:lstStyle/>
        <a:p>
          <a:endParaRPr lang="ru-RU"/>
        </a:p>
      </dgm:t>
    </dgm:pt>
    <dgm:pt modelId="{478261DD-BB5B-4FC7-962C-76FF475C0007}" type="sibTrans" cxnId="{6922B724-D1CC-427A-9094-C6389DAE4F08}">
      <dgm:prSet/>
      <dgm:spPr/>
      <dgm:t>
        <a:bodyPr/>
        <a:lstStyle/>
        <a:p>
          <a:endParaRPr lang="ru-RU"/>
        </a:p>
      </dgm:t>
    </dgm:pt>
    <dgm:pt modelId="{2AA81CAE-F8A6-4415-BD4D-5EA51F4F0F47}" type="pres">
      <dgm:prSet presAssocID="{7F728478-9852-44DC-AC95-460E56B632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6FD13-C8B5-40A8-B39B-F8D2CD7F122F}" type="pres">
      <dgm:prSet presAssocID="{7FF41664-C4AD-4F77-A45A-87E5E1B1D213}" presName="composite" presStyleCnt="0"/>
      <dgm:spPr/>
    </dgm:pt>
    <dgm:pt modelId="{B26E8FF2-BCAD-4333-8B3C-224B728C0DAC}" type="pres">
      <dgm:prSet presAssocID="{7FF41664-C4AD-4F77-A45A-87E5E1B1D2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515C-EAC7-40CF-ACC1-FCFD56A28061}" type="pres">
      <dgm:prSet presAssocID="{7FF41664-C4AD-4F77-A45A-87E5E1B1D2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1F83-5229-4787-BD7A-EAABE5922437}" type="pres">
      <dgm:prSet presAssocID="{C7B91490-47E9-488F-B774-E89590EB9761}" presName="sp" presStyleCnt="0"/>
      <dgm:spPr/>
    </dgm:pt>
    <dgm:pt modelId="{9FA9BAA1-1896-41E7-BF3C-9DE08AB2B1B3}" type="pres">
      <dgm:prSet presAssocID="{6F9C814D-5C97-4ABE-BF61-3F57C3A9AA3A}" presName="composite" presStyleCnt="0"/>
      <dgm:spPr/>
    </dgm:pt>
    <dgm:pt modelId="{4B288305-BAB4-4DE2-9FEB-E092B7F610EE}" type="pres">
      <dgm:prSet presAssocID="{6F9C814D-5C97-4ABE-BF61-3F57C3A9AA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13ECB-7FC9-45F4-BB71-CF86CAA10DD5}" type="pres">
      <dgm:prSet presAssocID="{6F9C814D-5C97-4ABE-BF61-3F57C3A9AA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296F6-FD26-4C65-AFDE-8AB02FAC522A}" type="pres">
      <dgm:prSet presAssocID="{71AB1318-61D6-4D60-9733-D0557B78EC5A}" presName="sp" presStyleCnt="0"/>
      <dgm:spPr/>
    </dgm:pt>
    <dgm:pt modelId="{077A1D74-A2EB-456E-94E4-DCFB2E67B435}" type="pres">
      <dgm:prSet presAssocID="{CED88F78-0A42-4BC1-8FCE-E752627EC7DC}" presName="composite" presStyleCnt="0"/>
      <dgm:spPr/>
    </dgm:pt>
    <dgm:pt modelId="{19A58066-ED9A-43B7-B63A-4F9BA13A0E0E}" type="pres">
      <dgm:prSet presAssocID="{CED88F78-0A42-4BC1-8FCE-E752627EC7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CE1-DA04-40D5-BDCD-514131C104A5}" type="pres">
      <dgm:prSet presAssocID="{CED88F78-0A42-4BC1-8FCE-E752627EC7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1AF44-CC58-4BC7-A3C2-69881DCA0190}" type="presOf" srcId="{CED88F78-0A42-4BC1-8FCE-E752627EC7DC}" destId="{19A58066-ED9A-43B7-B63A-4F9BA13A0E0E}" srcOrd="0" destOrd="0" presId="urn:microsoft.com/office/officeart/2005/8/layout/chevron2"/>
    <dgm:cxn modelId="{F14D9180-B3DE-4BF8-9ED9-C03C0D178B17}" type="presOf" srcId="{7F728478-9852-44DC-AC95-460E56B6322D}" destId="{2AA81CAE-F8A6-4415-BD4D-5EA51F4F0F47}" srcOrd="0" destOrd="0" presId="urn:microsoft.com/office/officeart/2005/8/layout/chevron2"/>
    <dgm:cxn modelId="{A08C72C2-6E59-4C13-8F7B-57487A6D5823}" type="presOf" srcId="{7FF41664-C4AD-4F77-A45A-87E5E1B1D213}" destId="{B26E8FF2-BCAD-4333-8B3C-224B728C0DAC}" srcOrd="0" destOrd="0" presId="urn:microsoft.com/office/officeart/2005/8/layout/chevron2"/>
    <dgm:cxn modelId="{9D08755C-598A-4E7A-8991-B92D7C2246A8}" type="presOf" srcId="{649159AE-85A2-4240-9DB5-A07B71B9706D}" destId="{89612CE1-DA04-40D5-BDCD-514131C104A5}" srcOrd="0" destOrd="0" presId="urn:microsoft.com/office/officeart/2005/8/layout/chevron2"/>
    <dgm:cxn modelId="{F5223213-9869-43D8-9A29-E806385F64AD}" srcId="{7F728478-9852-44DC-AC95-460E56B6322D}" destId="{CED88F78-0A42-4BC1-8FCE-E752627EC7DC}" srcOrd="2" destOrd="0" parTransId="{DDEAEF5D-3E39-4D79-B26E-3323BFB8190F}" sibTransId="{B20E82B8-4995-40F2-87D3-AD20D0B4573F}"/>
    <dgm:cxn modelId="{B9BAC4B3-118E-4A93-80D7-1AF0247D5373}" srcId="{7F728478-9852-44DC-AC95-460E56B6322D}" destId="{6F9C814D-5C97-4ABE-BF61-3F57C3A9AA3A}" srcOrd="1" destOrd="0" parTransId="{8A8FEE9B-DF62-4801-907E-B7E08AE6B04B}" sibTransId="{71AB1318-61D6-4D60-9733-D0557B78EC5A}"/>
    <dgm:cxn modelId="{6922B724-D1CC-427A-9094-C6389DAE4F08}" srcId="{CED88F78-0A42-4BC1-8FCE-E752627EC7DC}" destId="{649159AE-85A2-4240-9DB5-A07B71B9706D}" srcOrd="0" destOrd="0" parTransId="{DB789DBE-E419-4279-8DC9-4376AC1D7B0E}" sibTransId="{478261DD-BB5B-4FC7-962C-76FF475C0007}"/>
    <dgm:cxn modelId="{9B0958CA-E5CD-4D01-887D-8F50D088DA4D}" type="presOf" srcId="{6F9C814D-5C97-4ABE-BF61-3F57C3A9AA3A}" destId="{4B288305-BAB4-4DE2-9FEB-E092B7F610EE}" srcOrd="0" destOrd="0" presId="urn:microsoft.com/office/officeart/2005/8/layout/chevron2"/>
    <dgm:cxn modelId="{92CBC5A8-A404-4FF2-A89E-E916035E7DE7}" srcId="{7FF41664-C4AD-4F77-A45A-87E5E1B1D213}" destId="{4D500CF8-8ED2-4A58-BA0B-33F2374854E5}" srcOrd="0" destOrd="0" parTransId="{24CDCFDD-06B8-4170-9451-BAEB1FE5C576}" sibTransId="{521F6920-54E7-4D7F-A6CD-3C9441126EC2}"/>
    <dgm:cxn modelId="{495A6811-FDDA-44F8-A965-B25741E1BBAE}" type="presOf" srcId="{8E1AA8D9-CA98-4F44-8CB2-7703AF31148C}" destId="{17013ECB-7FC9-45F4-BB71-CF86CAA10DD5}" srcOrd="0" destOrd="0" presId="urn:microsoft.com/office/officeart/2005/8/layout/chevron2"/>
    <dgm:cxn modelId="{C0C8E33A-88D2-45F3-9FD8-B1D6D53F3ABB}" srcId="{6F9C814D-5C97-4ABE-BF61-3F57C3A9AA3A}" destId="{8E1AA8D9-CA98-4F44-8CB2-7703AF31148C}" srcOrd="0" destOrd="0" parTransId="{A962E46B-6914-463A-BEE8-7CFD122AF9C1}" sibTransId="{F3121548-4D6C-4266-91CC-4B8BF87A9E3B}"/>
    <dgm:cxn modelId="{B6BCEF26-956A-4DBC-8FE9-4864BB053417}" type="presOf" srcId="{4D500CF8-8ED2-4A58-BA0B-33F2374854E5}" destId="{557A515C-EAC7-40CF-ACC1-FCFD56A28061}" srcOrd="0" destOrd="0" presId="urn:microsoft.com/office/officeart/2005/8/layout/chevron2"/>
    <dgm:cxn modelId="{8B07166D-DB52-4ECD-9AB9-D8D6C57FFA19}" srcId="{7F728478-9852-44DC-AC95-460E56B6322D}" destId="{7FF41664-C4AD-4F77-A45A-87E5E1B1D213}" srcOrd="0" destOrd="0" parTransId="{1ECBACA4-CE80-4A4B-9E43-3556FF3153FA}" sibTransId="{C7B91490-47E9-488F-B774-E89590EB9761}"/>
    <dgm:cxn modelId="{CFCC214E-1D8D-4986-9AAF-1FAA779F824B}" type="presParOf" srcId="{2AA81CAE-F8A6-4415-BD4D-5EA51F4F0F47}" destId="{B6D6FD13-C8B5-40A8-B39B-F8D2CD7F122F}" srcOrd="0" destOrd="0" presId="urn:microsoft.com/office/officeart/2005/8/layout/chevron2"/>
    <dgm:cxn modelId="{E5281111-72BE-4D09-B85C-C9BC6D9BA842}" type="presParOf" srcId="{B6D6FD13-C8B5-40A8-B39B-F8D2CD7F122F}" destId="{B26E8FF2-BCAD-4333-8B3C-224B728C0DAC}" srcOrd="0" destOrd="0" presId="urn:microsoft.com/office/officeart/2005/8/layout/chevron2"/>
    <dgm:cxn modelId="{06C929A2-BAFB-4D17-992C-9BDAC58AF591}" type="presParOf" srcId="{B6D6FD13-C8B5-40A8-B39B-F8D2CD7F122F}" destId="{557A515C-EAC7-40CF-ACC1-FCFD56A28061}" srcOrd="1" destOrd="0" presId="urn:microsoft.com/office/officeart/2005/8/layout/chevron2"/>
    <dgm:cxn modelId="{D3C0B6D5-9871-4B78-9F24-BA53604DBE4E}" type="presParOf" srcId="{2AA81CAE-F8A6-4415-BD4D-5EA51F4F0F47}" destId="{8E4C1F83-5229-4787-BD7A-EAABE5922437}" srcOrd="1" destOrd="0" presId="urn:microsoft.com/office/officeart/2005/8/layout/chevron2"/>
    <dgm:cxn modelId="{17324D2D-FA89-49DE-85CB-34A2B1747C26}" type="presParOf" srcId="{2AA81CAE-F8A6-4415-BD4D-5EA51F4F0F47}" destId="{9FA9BAA1-1896-41E7-BF3C-9DE08AB2B1B3}" srcOrd="2" destOrd="0" presId="urn:microsoft.com/office/officeart/2005/8/layout/chevron2"/>
    <dgm:cxn modelId="{E2A66AE9-E689-41D1-8D68-50FED62F43DB}" type="presParOf" srcId="{9FA9BAA1-1896-41E7-BF3C-9DE08AB2B1B3}" destId="{4B288305-BAB4-4DE2-9FEB-E092B7F610EE}" srcOrd="0" destOrd="0" presId="urn:microsoft.com/office/officeart/2005/8/layout/chevron2"/>
    <dgm:cxn modelId="{AD4422F0-4757-48A6-A1F4-B6417F882822}" type="presParOf" srcId="{9FA9BAA1-1896-41E7-BF3C-9DE08AB2B1B3}" destId="{17013ECB-7FC9-45F4-BB71-CF86CAA10DD5}" srcOrd="1" destOrd="0" presId="urn:microsoft.com/office/officeart/2005/8/layout/chevron2"/>
    <dgm:cxn modelId="{58C04189-3870-435A-8392-D9564EE0A3C2}" type="presParOf" srcId="{2AA81CAE-F8A6-4415-BD4D-5EA51F4F0F47}" destId="{377296F6-FD26-4C65-AFDE-8AB02FAC522A}" srcOrd="3" destOrd="0" presId="urn:microsoft.com/office/officeart/2005/8/layout/chevron2"/>
    <dgm:cxn modelId="{70262736-1FDA-41EF-8F90-739BA3052441}" type="presParOf" srcId="{2AA81CAE-F8A6-4415-BD4D-5EA51F4F0F47}" destId="{077A1D74-A2EB-456E-94E4-DCFB2E67B435}" srcOrd="4" destOrd="0" presId="urn:microsoft.com/office/officeart/2005/8/layout/chevron2"/>
    <dgm:cxn modelId="{95D33138-C5AF-40BB-9E26-B0306A3EFAA3}" type="presParOf" srcId="{077A1D74-A2EB-456E-94E4-DCFB2E67B435}" destId="{19A58066-ED9A-43B7-B63A-4F9BA13A0E0E}" srcOrd="0" destOrd="0" presId="urn:microsoft.com/office/officeart/2005/8/layout/chevron2"/>
    <dgm:cxn modelId="{FD6544AC-A5C1-4225-B203-2423D3BA3C4B}" type="presParOf" srcId="{077A1D74-A2EB-456E-94E4-DCFB2E67B435}" destId="{89612CE1-DA04-40D5-BDCD-514131C10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27459"/>
        <a:ext cx="1046935" cy="448687"/>
      </dsp:txXfrm>
    </dsp:sp>
    <dsp:sp modelId="{557A515C-EAC7-40CF-ACC1-FCFD56A28061}">
      <dsp:nvSpPr>
        <dsp:cNvPr id="0" name=""/>
        <dsp:cNvSpPr/>
      </dsp:nvSpPr>
      <dsp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пилотного проекта с 9.01.2024. (Практикумы, КПК для учителей, ЕГКР, ресурсы МЭШ).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5" y="51474"/>
        <a:ext cx="7354521" cy="877701"/>
      </dsp:txXfrm>
    </dsp:sp>
    <dsp:sp modelId="{4B288305-BAB4-4DE2-9FEB-E092B7F610E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827885"/>
        <a:ext cx="1046935" cy="448687"/>
      </dsp:txXfrm>
    </dsp:sp>
    <dsp:sp modelId="{17013ECB-7FC9-45F4-BB71-CF86CAA10DD5}">
      <dsp:nvSpPr>
        <dsp:cNvPr id="0" name=""/>
        <dsp:cNvSpPr/>
      </dsp:nvSpPr>
      <dsp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Взаимодействие учителя, МО, администрации.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1351874"/>
        <a:ext cx="7354546" cy="877240"/>
      </dsp:txXfrm>
    </dsp:sp>
    <dsp:sp modelId="{19A58066-ED9A-43B7-B63A-4F9BA13A0E0E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128311"/>
        <a:ext cx="1046935" cy="448687"/>
      </dsp:txXfrm>
    </dsp:sp>
    <dsp:sp modelId="{89612CE1-DA04-40D5-BDCD-514131C104A5}">
      <dsp:nvSpPr>
        <dsp:cNvPr id="0" name=""/>
        <dsp:cNvSpPr/>
      </dsp:nvSpPr>
      <dsp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Тренировочные работы. Анализ работ. Сопровождение КАЖДОГО обучающегося.</a:t>
          </a:r>
          <a:endParaRPr lang="ru-RU" sz="22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2652300"/>
        <a:ext cx="7354546" cy="87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43121" y="247548"/>
          <a:ext cx="1620807" cy="113456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71710"/>
        <a:ext cx="1134565" cy="486242"/>
      </dsp:txXfrm>
    </dsp:sp>
    <dsp:sp modelId="{557A515C-EAC7-40CF-ACC1-FCFD56A28061}">
      <dsp:nvSpPr>
        <dsp:cNvPr id="0" name=""/>
        <dsp:cNvSpPr/>
      </dsp:nvSpPr>
      <dsp:spPr>
        <a:xfrm rot="5400000">
          <a:off x="4299469" y="-3160477"/>
          <a:ext cx="1054078" cy="73838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реализация городского пилотного проекта. (Практикумы, КПК для учителей, ЕГКР, деление на группы, ресурсы МЭШ).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134565" y="55883"/>
        <a:ext cx="7332431" cy="951166"/>
      </dsp:txXfrm>
    </dsp:sp>
    <dsp:sp modelId="{4B288305-BAB4-4DE2-9FEB-E092B7F610EE}">
      <dsp:nvSpPr>
        <dsp:cNvPr id="0" name=""/>
        <dsp:cNvSpPr/>
      </dsp:nvSpPr>
      <dsp:spPr>
        <a:xfrm rot="5400000">
          <a:off x="-243121" y="1674726"/>
          <a:ext cx="1620807" cy="113456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998888"/>
        <a:ext cx="1134565" cy="486242"/>
      </dsp:txXfrm>
    </dsp:sp>
    <dsp:sp modelId="{17013ECB-7FC9-45F4-BB71-CF86CAA10DD5}">
      <dsp:nvSpPr>
        <dsp:cNvPr id="0" name=""/>
        <dsp:cNvSpPr/>
      </dsp:nvSpPr>
      <dsp:spPr>
        <a:xfrm rot="5400000">
          <a:off x="4299746" y="-1733575"/>
          <a:ext cx="1053524" cy="73838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по выбору предметов для сдачи ГИА. Допуск к ГИА.</a:t>
          </a:r>
          <a:endParaRPr lang="ru-RU" sz="22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134565" y="1483035"/>
        <a:ext cx="7332458" cy="950666"/>
      </dsp:txXfrm>
    </dsp:sp>
    <dsp:sp modelId="{19A58066-ED9A-43B7-B63A-4F9BA13A0E0E}">
      <dsp:nvSpPr>
        <dsp:cNvPr id="0" name=""/>
        <dsp:cNvSpPr/>
      </dsp:nvSpPr>
      <dsp:spPr>
        <a:xfrm rot="5400000">
          <a:off x="-243121" y="3101905"/>
          <a:ext cx="1620807" cy="113456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426067"/>
        <a:ext cx="1134565" cy="486242"/>
      </dsp:txXfrm>
    </dsp:sp>
    <dsp:sp modelId="{89612CE1-DA04-40D5-BDCD-514131C104A5}">
      <dsp:nvSpPr>
        <dsp:cNvPr id="0" name=""/>
        <dsp:cNvSpPr/>
      </dsp:nvSpPr>
      <dsp:spPr>
        <a:xfrm rot="5400000">
          <a:off x="4299746" y="-306396"/>
          <a:ext cx="1053524" cy="738388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Акцент на процедуре проведения экзамена.</a:t>
          </a:r>
          <a:endParaRPr lang="ru-RU" sz="22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134565" y="2910214"/>
        <a:ext cx="7332458" cy="950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8FF2-BCAD-4333-8B3C-224B728C0DAC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527459"/>
        <a:ext cx="1046935" cy="448687"/>
      </dsp:txXfrm>
    </dsp:sp>
    <dsp:sp modelId="{557A515C-EAC7-40CF-ACC1-FCFD56A28061}">
      <dsp:nvSpPr>
        <dsp:cNvPr id="0" name=""/>
        <dsp:cNvSpPr/>
      </dsp:nvSpPr>
      <dsp:spPr>
        <a:xfrm rot="5400000">
          <a:off x="4261604" y="-3210677"/>
          <a:ext cx="972665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Работа по выбору предмета для сдачи ГИА. Допуск к ГИА.</a:t>
          </a:r>
          <a:endParaRPr lang="ru-RU" sz="21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5" y="51474"/>
        <a:ext cx="7354521" cy="877701"/>
      </dsp:txXfrm>
    </dsp:sp>
    <dsp:sp modelId="{4B288305-BAB4-4DE2-9FEB-E092B7F610E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1827885"/>
        <a:ext cx="1046935" cy="448687"/>
      </dsp:txXfrm>
    </dsp:sp>
    <dsp:sp modelId="{17013ECB-7FC9-45F4-BB71-CF86CAA10DD5}">
      <dsp:nvSpPr>
        <dsp:cNvPr id="0" name=""/>
        <dsp:cNvSpPr/>
      </dsp:nvSpPr>
      <dsp:spPr>
        <a:xfrm rot="5400000">
          <a:off x="4261860" y="-1910507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городского проекта в рамках подготовки к ОГЭ по математике и русскому языку.</a:t>
          </a:r>
          <a:endParaRPr lang="ru-RU" sz="210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1351874"/>
        <a:ext cx="7354546" cy="877240"/>
      </dsp:txXfrm>
    </dsp:sp>
    <dsp:sp modelId="{19A58066-ED9A-43B7-B63A-4F9BA13A0E0E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!</a:t>
          </a:r>
          <a:endParaRPr lang="ru-RU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" y="3128311"/>
        <a:ext cx="1046935" cy="448687"/>
      </dsp:txXfrm>
    </dsp:sp>
    <dsp:sp modelId="{89612CE1-DA04-40D5-BDCD-514131C104A5}">
      <dsp:nvSpPr>
        <dsp:cNvPr id="0" name=""/>
        <dsp:cNvSpPr/>
      </dsp:nvSpPr>
      <dsp:spPr>
        <a:xfrm rot="5400000">
          <a:off x="4261860" y="-610081"/>
          <a:ext cx="972154" cy="740200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Сопровождение КАЖДОГО обучающегося в динамике на уровне образования. Взаимодействие учителя, МО, администрации, классного руководителя, родителя.</a:t>
          </a:r>
          <a:endParaRPr lang="ru-RU" sz="2100" b="0" kern="1200" dirty="0">
            <a:solidFill>
              <a:srgbClr val="0070C0"/>
            </a:solidFill>
            <a:latin typeface="Calibri"/>
            <a:ea typeface="+mn-ea"/>
            <a:cs typeface="+mn-cs"/>
          </a:endParaRPr>
        </a:p>
      </dsp:txBody>
      <dsp:txXfrm rot="-5400000">
        <a:off x="1046936" y="2652300"/>
        <a:ext cx="7354546" cy="87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938472" y="-8467"/>
              <a:ext cx="2250353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938472" y="-8467"/>
              <a:ext cx="225352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107351" y="3048000"/>
              <a:ext cx="2084649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107351" y="-8467"/>
              <a:ext cx="208147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5D0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007A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Овал 19"/>
          <p:cNvSpPr/>
          <p:nvPr userDrawn="1"/>
        </p:nvSpPr>
        <p:spPr>
          <a:xfrm>
            <a:off x="10760041" y="89785"/>
            <a:ext cx="1320342" cy="1379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1" y="102665"/>
            <a:ext cx="2555345" cy="13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9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2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BEFD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7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9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8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00BEF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9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EF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5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8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solidFill>
                  <a:srgbClr val="00BEFD"/>
                </a:solidFill>
              </a:defRPr>
            </a:lvl1pPr>
            <a:lvl2pPr>
              <a:defRPr>
                <a:solidFill>
                  <a:srgbClr val="00BEFD"/>
                </a:solidFill>
              </a:defRPr>
            </a:lvl2pPr>
            <a:lvl3pPr>
              <a:defRPr>
                <a:solidFill>
                  <a:srgbClr val="00BEFD"/>
                </a:solidFill>
              </a:defRPr>
            </a:lvl3pPr>
            <a:lvl4pPr>
              <a:defRPr>
                <a:solidFill>
                  <a:srgbClr val="00BEFD"/>
                </a:solidFill>
              </a:defRPr>
            </a:lvl4pPr>
            <a:lvl5pPr>
              <a:defRPr>
                <a:solidFill>
                  <a:srgbClr val="00BEFD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2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10089263" y="-8467"/>
              <a:ext cx="2099562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878096" y="-8467"/>
              <a:ext cx="231390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095492" y="3048000"/>
              <a:ext cx="209650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251582" y="-8467"/>
              <a:ext cx="193724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183235" y="-8467"/>
              <a:ext cx="1005589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23B8-54E1-4E8B-8724-5DB311A313E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415E4-7A8B-410F-8CD4-CF65949466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10760041" y="89785"/>
            <a:ext cx="1320342" cy="1379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1" y="102665"/>
            <a:ext cx="2555345" cy="13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5D09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7656" y="3169185"/>
            <a:ext cx="7611168" cy="1440160"/>
          </a:xfrm>
          <a:prstGeom prst="rect">
            <a:avLst/>
          </a:prstGeom>
        </p:spPr>
        <p:txBody>
          <a:bodyPr vert="horz" lIns="91438" tIns="45720" rIns="91438" bIns="9144" rtlCol="0" anchor="b">
            <a:noAutofit/>
          </a:bodyPr>
          <a:lstStyle>
            <a:lvl1pPr algn="l" defTabSz="914386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и ОГЭ 2024 года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05016"/>
              </p:ext>
            </p:extLst>
          </p:nvPr>
        </p:nvGraphicFramePr>
        <p:xfrm>
          <a:off x="700554" y="1489028"/>
          <a:ext cx="9668741" cy="1330351"/>
        </p:xfrm>
        <a:graphic>
          <a:graphicData uri="http://schemas.openxmlformats.org/drawingml/2006/table">
            <a:tbl>
              <a:tblPr/>
              <a:tblGrid>
                <a:gridCol w="1661454">
                  <a:extLst>
                    <a:ext uri="{9D8B030D-6E8A-4147-A177-3AD203B41FA5}">
                      <a16:colId xmlns:a16="http://schemas.microsoft.com/office/drawing/2014/main" val="2694720346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3054680206"/>
                    </a:ext>
                  </a:extLst>
                </a:gridCol>
                <a:gridCol w="715348">
                  <a:extLst>
                    <a:ext uri="{9D8B030D-6E8A-4147-A177-3AD203B41FA5}">
                      <a16:colId xmlns:a16="http://schemas.microsoft.com/office/drawing/2014/main" val="1148982659"/>
                    </a:ext>
                  </a:extLst>
                </a:gridCol>
                <a:gridCol w="715348">
                  <a:extLst>
                    <a:ext uri="{9D8B030D-6E8A-4147-A177-3AD203B41FA5}">
                      <a16:colId xmlns:a16="http://schemas.microsoft.com/office/drawing/2014/main" val="966442473"/>
                    </a:ext>
                  </a:extLst>
                </a:gridCol>
                <a:gridCol w="646121">
                  <a:extLst>
                    <a:ext uri="{9D8B030D-6E8A-4147-A177-3AD203B41FA5}">
                      <a16:colId xmlns:a16="http://schemas.microsoft.com/office/drawing/2014/main" val="1576661130"/>
                    </a:ext>
                  </a:extLst>
                </a:gridCol>
                <a:gridCol w="657660">
                  <a:extLst>
                    <a:ext uri="{9D8B030D-6E8A-4147-A177-3AD203B41FA5}">
                      <a16:colId xmlns:a16="http://schemas.microsoft.com/office/drawing/2014/main" val="2506033130"/>
                    </a:ext>
                  </a:extLst>
                </a:gridCol>
                <a:gridCol w="657660">
                  <a:extLst>
                    <a:ext uri="{9D8B030D-6E8A-4147-A177-3AD203B41FA5}">
                      <a16:colId xmlns:a16="http://schemas.microsoft.com/office/drawing/2014/main" val="3467630029"/>
                    </a:ext>
                  </a:extLst>
                </a:gridCol>
                <a:gridCol w="646121">
                  <a:extLst>
                    <a:ext uri="{9D8B030D-6E8A-4147-A177-3AD203B41FA5}">
                      <a16:colId xmlns:a16="http://schemas.microsoft.com/office/drawing/2014/main" val="1880740971"/>
                    </a:ext>
                  </a:extLst>
                </a:gridCol>
                <a:gridCol w="646121">
                  <a:extLst>
                    <a:ext uri="{9D8B030D-6E8A-4147-A177-3AD203B41FA5}">
                      <a16:colId xmlns:a16="http://schemas.microsoft.com/office/drawing/2014/main" val="461570488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1087911556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1416766280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84597645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666583078"/>
                    </a:ext>
                  </a:extLst>
                </a:gridCol>
                <a:gridCol w="553818">
                  <a:extLst>
                    <a:ext uri="{9D8B030D-6E8A-4147-A177-3AD203B41FA5}">
                      <a16:colId xmlns:a16="http://schemas.microsoft.com/office/drawing/2014/main" val="3246662403"/>
                    </a:ext>
                  </a:extLst>
                </a:gridCol>
              </a:tblGrid>
              <a:tr h="3071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профиль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Информатика и ИКТ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Английский язык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Литература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919186"/>
                  </a:ext>
                </a:extLst>
              </a:tr>
              <a:tr h="15678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не преодолевших порог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47515"/>
                  </a:ext>
                </a:extLst>
              </a:tr>
              <a:tr h="415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6765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5257"/>
              </p:ext>
            </p:extLst>
          </p:nvPr>
        </p:nvGraphicFramePr>
        <p:xfrm>
          <a:off x="1199742" y="3724607"/>
          <a:ext cx="5778500" cy="1234440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130647819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41917333"/>
                    </a:ext>
                  </a:extLst>
                </a:gridCol>
              </a:tblGrid>
              <a:tr h="239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ln>
                            <a:solidFill>
                              <a:srgbClr val="00BEF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Коэффициент равен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ln>
                          <a:solidFill>
                            <a:srgbClr val="00BEF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561089"/>
                  </a:ext>
                </a:extLst>
              </a:tr>
              <a:tr h="708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ln>
                            <a:solidFill>
                              <a:srgbClr val="00BEFD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 * 1.01 * 1.01 * 1.01 * 1 * 1.01 * 1.005 * 1.01 * 1.01 * 1 * 1 * 0.95 * 1 * 1 * 1.01 = 1.0338574396984									</a:t>
                      </a:r>
                      <a:endParaRPr lang="ru-RU" sz="2000" b="0" i="0" u="none" strike="noStrike" dirty="0">
                        <a:ln>
                          <a:solidFill>
                            <a:srgbClr val="00BEFD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6874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0490" y="5156389"/>
            <a:ext cx="5582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 динамику неудовлетворительных результатов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обучающихся (коэффициент)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691437" y="4956048"/>
            <a:ext cx="1690270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-0,53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14" y="765592"/>
            <a:ext cx="6316626" cy="47308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29714" y="5900919"/>
            <a:ext cx="6316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2022-2023 учебном году показатель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составлял 0% по всем предметам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ЕГЭ. Удаление.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6" y="1357533"/>
            <a:ext cx="9415182" cy="24372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136" y="44468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Удаление обучающейся 11Г класса на ЕГЭ по обществознанию.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71" y="4800822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74398"/>
              </p:ext>
            </p:extLst>
          </p:nvPr>
        </p:nvGraphicFramePr>
        <p:xfrm>
          <a:off x="901188" y="1121267"/>
          <a:ext cx="8754878" cy="4932060"/>
        </p:xfrm>
        <a:graphic>
          <a:graphicData uri="http://schemas.openxmlformats.org/drawingml/2006/table">
            <a:tbl>
              <a:tblPr firstRow="1" firstCol="1" bandRow="1"/>
              <a:tblGrid>
                <a:gridCol w="563376">
                  <a:extLst>
                    <a:ext uri="{9D8B030D-6E8A-4147-A177-3AD203B41FA5}">
                      <a16:colId xmlns:a16="http://schemas.microsoft.com/office/drawing/2014/main" val="2252803117"/>
                    </a:ext>
                  </a:extLst>
                </a:gridCol>
                <a:gridCol w="5009542">
                  <a:extLst>
                    <a:ext uri="{9D8B030D-6E8A-4147-A177-3AD203B41FA5}">
                      <a16:colId xmlns:a16="http://schemas.microsoft.com/office/drawing/2014/main" val="1546590531"/>
                    </a:ext>
                  </a:extLst>
                </a:gridCol>
                <a:gridCol w="563376">
                  <a:extLst>
                    <a:ext uri="{9D8B030D-6E8A-4147-A177-3AD203B41FA5}">
                      <a16:colId xmlns:a16="http://schemas.microsoft.com/office/drawing/2014/main" val="2968662433"/>
                    </a:ext>
                  </a:extLst>
                </a:gridCol>
                <a:gridCol w="563376">
                  <a:extLst>
                    <a:ext uri="{9D8B030D-6E8A-4147-A177-3AD203B41FA5}">
                      <a16:colId xmlns:a16="http://schemas.microsoft.com/office/drawing/2014/main" val="1429998117"/>
                    </a:ext>
                  </a:extLst>
                </a:gridCol>
                <a:gridCol w="563376">
                  <a:extLst>
                    <a:ext uri="{9D8B030D-6E8A-4147-A177-3AD203B41FA5}">
                      <a16:colId xmlns:a16="http://schemas.microsoft.com/office/drawing/2014/main" val="3732496656"/>
                    </a:ext>
                  </a:extLst>
                </a:gridCol>
                <a:gridCol w="1491832">
                  <a:extLst>
                    <a:ext uri="{9D8B030D-6E8A-4147-A177-3AD203B41FA5}">
                      <a16:colId xmlns:a16="http://schemas.microsoft.com/office/drawing/2014/main" val="4167793220"/>
                    </a:ext>
                  </a:extLst>
                </a:gridCol>
              </a:tblGrid>
              <a:tr h="58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01794"/>
                  </a:ext>
                </a:extLst>
              </a:tr>
              <a:tr h="836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не набравших минимальное количество баллов ЕГЭ по учебным предметам, от общего количества выпускников, сдававших ГИА в форме ЕГЭ,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&lt;=5%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98972"/>
                  </a:ext>
                </a:extLst>
              </a:tr>
              <a:tr h="836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не набравших минимальное количество баллов ЕГЭ по учебным предметам по выбору, от общего количества выпускников, сдававших ГИА в форме ЕГЭ,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&lt;=10%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82384"/>
                  </a:ext>
                </a:extLst>
              </a:tr>
              <a:tr h="1587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набравших по итогам сдачи ЕГЭ по любым трем предметам менее 160 баллов с учетом самых высоких баллов / Доля выпускников, набравших по итогам сдачи ЕГЭ по любым трем предметам менее 160 баллов с учетом самых высоких баллов, от общего количества выпускников, сдававших ГИА в форме ЕГЭ, чел/ %»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15/17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-/&lt;=10%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44958"/>
                  </a:ext>
                </a:extLst>
              </a:tr>
              <a:tr h="1086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набравших по итогам сдачи ЕГЭ по любым трем предметам 250 и более баллов с учетом самых высоких баллов, от общего количества выпускников, сдававших ГИА в форме ЕГЭ,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&gt;=15%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5" marR="46225" marT="46225" marB="462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5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ГИА. Планирование на 2024-2025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64433211"/>
              </p:ext>
            </p:extLst>
          </p:nvPr>
        </p:nvGraphicFramePr>
        <p:xfrm>
          <a:off x="991307" y="1304132"/>
          <a:ext cx="8518453" cy="448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3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2" y="932688"/>
            <a:ext cx="9181702" cy="38573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0375" y="5065777"/>
            <a:ext cx="9744329" cy="1792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качества: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Математика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25%,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-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rebuchet MS" panose="020B0603020202020204"/>
              </a:rPr>
              <a:t>Русский язык – </a:t>
            </a:r>
            <a:r>
              <a:rPr lang="ru-RU" sz="2400" b="1" dirty="0" smtClean="0">
                <a:solidFill>
                  <a:srgbClr val="00B050"/>
                </a:solidFill>
                <a:latin typeface="Trebuchet MS" panose="020B0603020202020204"/>
              </a:rPr>
              <a:t>на 9%, </a:t>
            </a:r>
            <a:r>
              <a:rPr lang="ru-RU" sz="2400" b="1" dirty="0" smtClean="0">
                <a:solidFill>
                  <a:schemeClr val="tx1"/>
                </a:solidFill>
                <a:latin typeface="Trebuchet MS" panose="020B0603020202020204"/>
              </a:rPr>
              <a:t>при успеваемости - </a:t>
            </a:r>
            <a:r>
              <a:rPr lang="ru-RU" sz="2400" b="1" dirty="0" smtClean="0">
                <a:solidFill>
                  <a:srgbClr val="C00000"/>
                </a:solidFill>
                <a:latin typeface="Trebuchet MS" panose="020B0603020202020204"/>
              </a:rPr>
              <a:t>94%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</a:rPr>
              <a:t>Уменьшение </a:t>
            </a:r>
            <a:r>
              <a:rPr lang="ru-RU" sz="2400" b="1" dirty="0" smtClean="0">
                <a:solidFill>
                  <a:prstClr val="black"/>
                </a:solidFill>
              </a:rPr>
              <a:t>качества:</a:t>
            </a:r>
            <a:endParaRPr lang="ru-RU" sz="24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Физика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45%,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0375" y="5276089"/>
            <a:ext cx="9744329" cy="1792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качества:</a:t>
            </a:r>
          </a:p>
          <a:p>
            <a:pPr lvl="0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Биология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18%,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-</a:t>
            </a:r>
            <a:r>
              <a:rPr lang="ru-RU" sz="2400" b="1" dirty="0">
                <a:solidFill>
                  <a:srgbClr val="00B050"/>
                </a:solidFill>
              </a:rPr>
              <a:t> 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Уменьшение качества: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Информатика–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10%,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92%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Химия – </a:t>
            </a:r>
            <a:r>
              <a:rPr lang="ru-RU" sz="2400" b="1" dirty="0">
                <a:solidFill>
                  <a:srgbClr val="C00000"/>
                </a:solidFill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</a:rPr>
              <a:t>13%, </a:t>
            </a:r>
            <a:r>
              <a:rPr lang="ru-RU" sz="2400" b="1" dirty="0">
                <a:solidFill>
                  <a:prstClr val="black"/>
                </a:solidFill>
              </a:rPr>
              <a:t>при успеваемости </a:t>
            </a:r>
            <a:r>
              <a:rPr lang="ru-RU" sz="2400" b="1" dirty="0">
                <a:solidFill>
                  <a:srgbClr val="C00000"/>
                </a:solidFill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90%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728228"/>
            <a:ext cx="9485892" cy="39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0375" y="5276089"/>
            <a:ext cx="9744329" cy="1792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качества: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История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17%,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88%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Уменьшение качества: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География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3%,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100%</a:t>
            </a:r>
          </a:p>
          <a:p>
            <a:pPr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Английский язык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1%,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</a:t>
            </a:r>
            <a:r>
              <a:rPr lang="ru-RU" sz="2400" b="1" dirty="0">
                <a:solidFill>
                  <a:srgbClr val="00B050"/>
                </a:solidFill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1" y="853270"/>
            <a:ext cx="8909820" cy="37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9628" y="4782691"/>
            <a:ext cx="9744329" cy="1792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Уменьшение качества: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Литература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15%,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Обществознание 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23%,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 успеваемости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90%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155895"/>
            <a:ext cx="10126488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11134"/>
              </p:ext>
            </p:extLst>
          </p:nvPr>
        </p:nvGraphicFramePr>
        <p:xfrm>
          <a:off x="1004974" y="1076420"/>
          <a:ext cx="8212918" cy="4294823"/>
        </p:xfrm>
        <a:graphic>
          <a:graphicData uri="http://schemas.openxmlformats.org/drawingml/2006/table">
            <a:tbl>
              <a:tblPr firstRow="1" firstCol="1" bandRow="1"/>
              <a:tblGrid>
                <a:gridCol w="515771">
                  <a:extLst>
                    <a:ext uri="{9D8B030D-6E8A-4147-A177-3AD203B41FA5}">
                      <a16:colId xmlns:a16="http://schemas.microsoft.com/office/drawing/2014/main" val="3203847531"/>
                    </a:ext>
                  </a:extLst>
                </a:gridCol>
                <a:gridCol w="4617302">
                  <a:extLst>
                    <a:ext uri="{9D8B030D-6E8A-4147-A177-3AD203B41FA5}">
                      <a16:colId xmlns:a16="http://schemas.microsoft.com/office/drawing/2014/main" val="2882514123"/>
                    </a:ext>
                  </a:extLst>
                </a:gridCol>
                <a:gridCol w="573262">
                  <a:extLst>
                    <a:ext uri="{9D8B030D-6E8A-4147-A177-3AD203B41FA5}">
                      <a16:colId xmlns:a16="http://schemas.microsoft.com/office/drawing/2014/main" val="816203937"/>
                    </a:ext>
                  </a:extLst>
                </a:gridCol>
                <a:gridCol w="573262">
                  <a:extLst>
                    <a:ext uri="{9D8B030D-6E8A-4147-A177-3AD203B41FA5}">
                      <a16:colId xmlns:a16="http://schemas.microsoft.com/office/drawing/2014/main" val="1269829182"/>
                    </a:ext>
                  </a:extLst>
                </a:gridCol>
                <a:gridCol w="573262">
                  <a:extLst>
                    <a:ext uri="{9D8B030D-6E8A-4147-A177-3AD203B41FA5}">
                      <a16:colId xmlns:a16="http://schemas.microsoft.com/office/drawing/2014/main" val="3931874138"/>
                    </a:ext>
                  </a:extLst>
                </a:gridCol>
                <a:gridCol w="1360059">
                  <a:extLst>
                    <a:ext uri="{9D8B030D-6E8A-4147-A177-3AD203B41FA5}">
                      <a16:colId xmlns:a16="http://schemas.microsoft.com/office/drawing/2014/main" val="37559090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Оптимальный показатель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4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отметку «2» в ходе ОГЭ по учебным предметам (до пересдачи), от общего количества выпускников, сдававших ГИА в форме ОГЭ,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&lt;=10%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8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набравших по итогам сдачи ОГЭ по четырём предметам 16 и более баллов (отметки не ниже «4»), от общего количества выпускников, сдававших ГИА в форме ОГЭ,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&gt;=30%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69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выпускников, получивших по итогам сдачи ОГЭ по обязательным учебным предметам (русский язык и математика) отметки «4» и «5», от общего количества выпускников, сдававших ГИА в форме ОГЭ, %»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&gt;=40%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79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2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ГИА. Работа в течение учебного года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28310089"/>
              </p:ext>
            </p:extLst>
          </p:nvPr>
        </p:nvGraphicFramePr>
        <p:xfrm>
          <a:off x="1201619" y="1221837"/>
          <a:ext cx="84489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6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ОГЭ. Выпускники получившие «2»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36" y="4945509"/>
            <a:ext cx="1718226" cy="17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56" y="800408"/>
            <a:ext cx="5788606" cy="57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ГИА. Работа в течение учебного года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294" y="4662204"/>
            <a:ext cx="7030997" cy="214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Только системная работа ведет к положительному и стабильному результату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67856539"/>
              </p:ext>
            </p:extLst>
          </p:nvPr>
        </p:nvGraphicFramePr>
        <p:xfrm>
          <a:off x="1201619" y="1221837"/>
          <a:ext cx="844893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5298139"/>
            <a:ext cx="7046849" cy="13674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rebuchet MS" panose="020B0603020202020204"/>
              </a:rPr>
              <a:t>Снижение количество результата детей 63+: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rebuchet MS" panose="020B0603020202020204"/>
              </a:rPr>
              <a:t>Русский язык – </a:t>
            </a:r>
            <a:r>
              <a:rPr lang="ru-RU" sz="2400" b="1" dirty="0" smtClean="0">
                <a:solidFill>
                  <a:srgbClr val="C00000"/>
                </a:solidFill>
                <a:latin typeface="Trebuchet MS" panose="020B0603020202020204"/>
              </a:rPr>
              <a:t>на 25%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rebuchet MS" panose="020B0603020202020204"/>
              </a:rPr>
              <a:t>Математика – </a:t>
            </a:r>
            <a:r>
              <a:rPr lang="ru-RU" sz="2400" b="1" dirty="0" smtClean="0">
                <a:solidFill>
                  <a:srgbClr val="C00000"/>
                </a:solidFill>
                <a:latin typeface="Trebuchet MS" panose="020B0603020202020204"/>
              </a:rPr>
              <a:t>на 33%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77221"/>
            <a:ext cx="11378184" cy="33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4804743"/>
            <a:ext cx="7396001" cy="1941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Снижение 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Химии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27%</a:t>
            </a:r>
          </a:p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Увеличение </a:t>
            </a:r>
            <a:r>
              <a:rPr lang="ru-RU" sz="2400" b="1" dirty="0">
                <a:solidFill>
                  <a:prstClr val="black"/>
                </a:solidFill>
              </a:rPr>
              <a:t>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Физика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30%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6" y="986783"/>
            <a:ext cx="11084359" cy="34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4661543"/>
            <a:ext cx="7275449" cy="17941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Информатика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Физика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8" y="1127102"/>
            <a:ext cx="11481336" cy="33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4111" y="4615823"/>
            <a:ext cx="8125841" cy="17941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Уменьшение 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История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296487"/>
            <a:ext cx="11974829" cy="35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4885287"/>
            <a:ext cx="7888097" cy="17941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Увеличение 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Английский язык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20%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</a:rPr>
              <a:t>Уменьшение количество результата детей 63+: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Обществознание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27%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Литература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 33%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763813"/>
            <a:ext cx="11084458" cy="38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78" y="928806"/>
            <a:ext cx="7140143" cy="52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24790" y="155125"/>
            <a:ext cx="8293102" cy="49861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3478" y="192070"/>
            <a:ext cx="769663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Результаты ЕГЭ</a:t>
            </a:r>
            <a:endParaRPr kumimoji="0" lang="ru-RU" sz="2400" b="0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5" name="AutoShape 4" descr="https://top-fon.com/uploads/posts/2023-02/1675338667_top-fon-com-p-chelovechki-dlya-prezentatsii-prozrachn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727" y="4818888"/>
            <a:ext cx="1926921" cy="192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4885287"/>
            <a:ext cx="7888097" cy="17941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Качество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83%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Успеваемость –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100%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082818"/>
            <a:ext cx="11207083" cy="15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 806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88DAB2D5-A0A1-4824-ACD4-623A710D97A3}" vid="{547F7D92-614A-42DE-98A5-0A9726BBB3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</Template>
  <TotalTime>1381</TotalTime>
  <Words>872</Words>
  <Application>Microsoft Office PowerPoint</Application>
  <PresentationFormat>Широкоэкранный</PresentationFormat>
  <Paragraphs>173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Trebuchet MS</vt:lpstr>
      <vt:lpstr>Wingdings 3</vt:lpstr>
      <vt:lpstr>Школа 806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Елена Ивановна</dc:creator>
  <cp:lastModifiedBy>Admin</cp:lastModifiedBy>
  <cp:revision>97</cp:revision>
  <cp:lastPrinted>2024-08-29T09:19:22Z</cp:lastPrinted>
  <dcterms:created xsi:type="dcterms:W3CDTF">2021-08-19T08:14:14Z</dcterms:created>
  <dcterms:modified xsi:type="dcterms:W3CDTF">2024-09-10T05:49:08Z</dcterms:modified>
</cp:coreProperties>
</file>